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15"/>
  </p:notesMasterIdLst>
  <p:sldIdLst>
    <p:sldId id="256" r:id="rId2"/>
    <p:sldId id="290" r:id="rId3"/>
    <p:sldId id="280" r:id="rId4"/>
    <p:sldId id="281" r:id="rId5"/>
    <p:sldId id="291" r:id="rId6"/>
    <p:sldId id="292" r:id="rId7"/>
    <p:sldId id="293" r:id="rId8"/>
    <p:sldId id="304" r:id="rId9"/>
    <p:sldId id="306" r:id="rId10"/>
    <p:sldId id="305" r:id="rId11"/>
    <p:sldId id="282" r:id="rId12"/>
    <p:sldId id="285" r:id="rId13"/>
    <p:sldId id="284" r:id="rId14"/>
  </p:sldIdLst>
  <p:sldSz cx="12192000" cy="6858000"/>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CC66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7" d="100"/>
          <a:sy n="87" d="100"/>
        </p:scale>
        <p:origin x="52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it-IT"/>
          </a:p>
        </p:txBody>
      </p:sp>
      <p:sp>
        <p:nvSpPr>
          <p:cNvPr id="3" name="Segnaposto data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972C6CD3-3352-49CD-B9F5-26406B07EFB8}" type="datetimeFigureOut">
              <a:rPr lang="it-IT" smtClean="0"/>
              <a:t>17/06/2021</a:t>
            </a:fld>
            <a:endParaRPr lang="it-IT"/>
          </a:p>
        </p:txBody>
      </p:sp>
      <p:sp>
        <p:nvSpPr>
          <p:cNvPr id="4" name="Segnaposto immagine diapositiva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9048" tIns="49524" rIns="99048" bIns="49524" rtlCol="0" anchor="ctr"/>
          <a:lstStyle/>
          <a:p>
            <a:endParaRPr lang="it-IT"/>
          </a:p>
        </p:txBody>
      </p:sp>
      <p:sp>
        <p:nvSpPr>
          <p:cNvPr id="5" name="Segnaposto note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it-IT"/>
          </a:p>
        </p:txBody>
      </p:sp>
      <p:sp>
        <p:nvSpPr>
          <p:cNvPr id="7" name="Segnaposto numero diapositiva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92CF67A5-6A5F-4CAC-84F8-AE342C49A752}" type="slidenum">
              <a:rPr lang="it-IT" smtClean="0"/>
              <a:t>‹N›</a:t>
            </a:fld>
            <a:endParaRPr lang="it-IT"/>
          </a:p>
        </p:txBody>
      </p:sp>
    </p:spTree>
    <p:extLst>
      <p:ext uri="{BB962C8B-B14F-4D97-AF65-F5344CB8AC3E}">
        <p14:creationId xmlns:p14="http://schemas.microsoft.com/office/powerpoint/2010/main" val="1561726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2CF67A5-6A5F-4CAC-84F8-AE342C49A752}" type="slidenum">
              <a:rPr lang="it-IT" smtClean="0"/>
              <a:t>1</a:t>
            </a:fld>
            <a:endParaRPr lang="it-IT"/>
          </a:p>
        </p:txBody>
      </p:sp>
    </p:spTree>
    <p:extLst>
      <p:ext uri="{BB962C8B-B14F-4D97-AF65-F5344CB8AC3E}">
        <p14:creationId xmlns:p14="http://schemas.microsoft.com/office/powerpoint/2010/main" val="402028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A2683206-5041-47E7-98C9-33CC6A07778F}" type="datetime1">
              <a:rPr lang="en-US" smtClean="0"/>
              <a:t>6/17/2021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146101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D4DB0F52-987F-40B5-A887-6BAE0AEE9C4B}" type="datetime1">
              <a:rPr lang="en-US" smtClean="0"/>
              <a:t>6/17/2021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889970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83F20081-EC12-4608-8C4D-F43907C3DB83}" type="datetime1">
              <a:rPr lang="en-US" smtClean="0"/>
              <a:t>6/17/2021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78923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FF239D3-94C9-4729-BDE9-1E8855B01BC7}" type="datetime1">
              <a:rPr lang="en-US" smtClean="0"/>
              <a:t>6/17/2021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42130783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B5CC3E2-9865-4135-A27F-20877F533BAC}" type="datetime1">
              <a:rPr lang="en-US" smtClean="0"/>
              <a:t>6/17/2021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8787778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B5CC3E2-9865-4135-A27F-20877F533BAC}" type="datetime1">
              <a:rPr lang="en-US" smtClean="0"/>
              <a:t>6/17/2021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31426198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C368EACC-5EB5-4E8C-8E0B-0F15318676EE}" type="datetime1">
              <a:rPr lang="en-US" smtClean="0"/>
              <a:t>6/17/2021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8813033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B5CC3E2-9865-4135-A27F-20877F533BAC}" type="datetime1">
              <a:rPr lang="en-US" smtClean="0"/>
              <a:t>6/17/2021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515553004"/>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3 colonne immagine">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it-IT" smtClean="0"/>
              <a:t>Fare clic per modificare lo stile del titolo</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2AD01175-CA78-4691-95E0-EEFD7D6ADE4A}" type="datetime1">
              <a:rPr lang="en-US" smtClean="0"/>
              <a:t>6/17/2021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extLst>
      <p:ext uri="{BB962C8B-B14F-4D97-AF65-F5344CB8AC3E}">
        <p14:creationId xmlns:p14="http://schemas.microsoft.com/office/powerpoint/2010/main" val="540542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116BD97D-9A00-43D2-A3DF-D3EE7AD05B18}" type="datetime1">
              <a:rPr lang="en-US" smtClean="0"/>
              <a:t>6/17/2021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087932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082CEA55-C5E4-4E79-8EF8-7A9C6FE04329}" type="datetime1">
              <a:rPr lang="en-US" smtClean="0"/>
              <a:t>6/17/2021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886968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E7FBCEAF-9290-4DC7-A115-3F1077E505C4}" type="datetime1">
              <a:rPr lang="en-US" smtClean="0"/>
              <a:t>6/17/2021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911852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464ED5B7-A5AA-4AF0-A499-0DD6C6AD3879}" type="datetime1">
              <a:rPr lang="en-US" smtClean="0"/>
              <a:t>6/17/2021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468105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3C677B75-BC58-4FC4-AFDB-D635E368E5C7}" type="datetime1">
              <a:rPr lang="en-US" smtClean="0"/>
              <a:t>6/17/2021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105431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BA5C8F-D38E-440C-B221-CBEAD472CA32}" type="datetime1">
              <a:rPr lang="en-US" smtClean="0"/>
              <a:t>6/17/2021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488560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smtClean="0"/>
              <a:t>Fare clic per modificare lo stile del titolo</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5BC10A80-0884-4A54-8EB1-B4800ADB1E73}" type="datetime1">
              <a:rPr lang="en-US" smtClean="0"/>
              <a:t>6/17/2021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587390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35EC8D49-8438-4C8E-A9F7-8ADFB7004DB5}" type="datetime1">
              <a:rPr lang="en-US" smtClean="0"/>
              <a:t>6/17/2021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993054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B5CC3E2-9865-4135-A27F-20877F533BAC}" type="datetime1">
              <a:rPr lang="en-US" smtClean="0"/>
              <a:t>6/17/2021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404631912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625495" y="1412125"/>
            <a:ext cx="9448800" cy="1825096"/>
          </a:xfrm>
        </p:spPr>
        <p:txBody>
          <a:bodyPr/>
          <a:lstStyle/>
          <a:p>
            <a:pPr algn="ctr"/>
            <a:r>
              <a:rPr lang="it-IT" b="1" dirty="0" smtClean="0">
                <a:solidFill>
                  <a:srgbClr val="FF0000"/>
                </a:solidFill>
                <a:effectLst>
                  <a:outerShdw blurRad="38100" dist="38100" dir="2700000" algn="tl">
                    <a:srgbClr val="000000">
                      <a:alpha val="43137"/>
                    </a:srgbClr>
                  </a:outerShdw>
                </a:effectLst>
              </a:rPr>
              <a:t>II° </a:t>
            </a:r>
            <a:r>
              <a:rPr lang="it-IT" b="1" dirty="0" smtClean="0">
                <a:solidFill>
                  <a:srgbClr val="FF0000"/>
                </a:solidFill>
                <a:effectLst>
                  <a:outerShdw blurRad="38100" dist="38100" dir="2700000" algn="tl">
                    <a:srgbClr val="000000">
                      <a:alpha val="43137"/>
                    </a:srgbClr>
                  </a:outerShdw>
                </a:effectLst>
              </a:rPr>
              <a:t>Incontro</a:t>
            </a:r>
            <a:r>
              <a:rPr lang="it-IT" b="1" dirty="0" smtClean="0">
                <a:solidFill>
                  <a:srgbClr val="FF0000"/>
                </a:solidFill>
                <a:effectLst>
                  <a:outerShdw blurRad="38100" dist="38100" dir="2700000" algn="tl">
                    <a:srgbClr val="000000">
                      <a:alpha val="43137"/>
                    </a:srgbClr>
                  </a:outerShdw>
                </a:effectLst>
              </a:rPr>
              <a:t/>
            </a:r>
            <a:br>
              <a:rPr lang="it-IT" b="1" dirty="0" smtClean="0">
                <a:solidFill>
                  <a:srgbClr val="FF0000"/>
                </a:solidFill>
                <a:effectLst>
                  <a:outerShdw blurRad="38100" dist="38100" dir="2700000" algn="tl">
                    <a:srgbClr val="000000">
                      <a:alpha val="43137"/>
                    </a:srgbClr>
                  </a:outerShdw>
                </a:effectLst>
              </a:rPr>
            </a:br>
            <a:r>
              <a:rPr lang="it-IT" b="1" dirty="0" smtClean="0">
                <a:solidFill>
                  <a:srgbClr val="FF0000"/>
                </a:solidFill>
                <a:effectLst>
                  <a:outerShdw blurRad="38100" dist="38100" dir="2700000" algn="tl">
                    <a:srgbClr val="000000">
                      <a:alpha val="43137"/>
                    </a:srgbClr>
                  </a:outerShdw>
                </a:effectLst>
              </a:rPr>
              <a:t>Bilancio </a:t>
            </a:r>
            <a:r>
              <a:rPr lang="it-IT" b="1" dirty="0" smtClean="0">
                <a:solidFill>
                  <a:srgbClr val="FF0000"/>
                </a:solidFill>
                <a:effectLst>
                  <a:outerShdw blurRad="38100" dist="38100" dir="2700000" algn="tl">
                    <a:srgbClr val="000000">
                      <a:alpha val="43137"/>
                    </a:srgbClr>
                  </a:outerShdw>
                </a:effectLst>
              </a:rPr>
              <a:t>Sociale ASSP</a:t>
            </a:r>
            <a:endParaRPr lang="it-IT" b="1" dirty="0">
              <a:solidFill>
                <a:srgbClr val="FF0000"/>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a:xfrm>
            <a:off x="1371600" y="3632201"/>
            <a:ext cx="9448800" cy="1460304"/>
          </a:xfrm>
        </p:spPr>
        <p:txBody>
          <a:bodyPr>
            <a:normAutofit/>
          </a:bodyPr>
          <a:lstStyle/>
          <a:p>
            <a:pPr algn="ctr"/>
            <a:r>
              <a:rPr lang="it-IT" sz="3200" b="1" i="1" dirty="0" smtClean="0"/>
              <a:t>GIOVEDI’</a:t>
            </a:r>
            <a:r>
              <a:rPr lang="it-IT" sz="3200" b="1" i="1" dirty="0" smtClean="0"/>
              <a:t> 17 GIUGNO 2021</a:t>
            </a:r>
          </a:p>
          <a:p>
            <a:pPr algn="ctr"/>
            <a:r>
              <a:rPr lang="it-IT" sz="3200" b="1" i="1" dirty="0" smtClean="0"/>
              <a:t>DALL</a:t>
            </a:r>
            <a:r>
              <a:rPr lang="it-IT" sz="3200" b="1" i="1" dirty="0" smtClean="0"/>
              <a:t>E </a:t>
            </a:r>
            <a:r>
              <a:rPr lang="it-IT" sz="3200" b="1" i="1" dirty="0" smtClean="0"/>
              <a:t>ORE </a:t>
            </a:r>
            <a:r>
              <a:rPr lang="it-IT" sz="3200" b="1" i="1" dirty="0" smtClean="0"/>
              <a:t>15 </a:t>
            </a:r>
            <a:r>
              <a:rPr lang="it-IT" sz="3200" b="1" i="1" dirty="0" smtClean="0"/>
              <a:t>ALLE ORE </a:t>
            </a:r>
            <a:r>
              <a:rPr lang="it-IT" sz="3200" b="1" i="1" dirty="0" smtClean="0"/>
              <a:t>17</a:t>
            </a:r>
            <a:endParaRPr lang="it-IT" sz="3200" b="1" i="1" dirty="0"/>
          </a:p>
        </p:txBody>
      </p:sp>
      <p:sp>
        <p:nvSpPr>
          <p:cNvPr id="5" name="Segnaposto numero diapositiva 4"/>
          <p:cNvSpPr>
            <a:spLocks noGrp="1"/>
          </p:cNvSpPr>
          <p:nvPr>
            <p:ph type="sldNum" sz="quarter" idx="12"/>
          </p:nvPr>
        </p:nvSpPr>
        <p:spPr/>
        <p:txBody>
          <a:bodyPr/>
          <a:lstStyle/>
          <a:p>
            <a:fld id="{6D22F896-40B5-4ADD-8801-0D06FADFA095}" type="slidenum">
              <a:rPr lang="en-US" smtClean="0"/>
              <a:t>1</a:t>
            </a:fld>
            <a:endParaRPr lang="en-US" dirty="0"/>
          </a:p>
        </p:txBody>
      </p:sp>
      <p:sp>
        <p:nvSpPr>
          <p:cNvPr id="4" name="Rectangle 2"/>
          <p:cNvSpPr>
            <a:spLocks noChangeArrowheads="1"/>
          </p:cNvSpPr>
          <p:nvPr/>
        </p:nvSpPr>
        <p:spPr bwMode="auto">
          <a:xfrm>
            <a:off x="4043966" y="64394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pic>
        <p:nvPicPr>
          <p:cNvPr id="1025" name="Picture 1"/>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0095" y="186743"/>
            <a:ext cx="2590800" cy="457200"/>
          </a:xfrm>
          <a:prstGeom prst="rect">
            <a:avLst/>
          </a:prstGeom>
          <a:noFill/>
          <a:extLst>
            <a:ext uri="{909E8E84-426E-40DD-AFC4-6F175D3DCCD1}">
              <a14:hiddenFill xmlns:a14="http://schemas.microsoft.com/office/drawing/2010/main">
                <a:solidFill>
                  <a:srgbClr val="FFFFFF"/>
                </a:solidFill>
              </a14:hiddenFill>
            </a:ext>
          </a:extLst>
        </p:spPr>
      </p:pic>
      <p:sp>
        <p:nvSpPr>
          <p:cNvPr id="6" name="CasellaDiTesto 5"/>
          <p:cNvSpPr txBox="1"/>
          <p:nvPr/>
        </p:nvSpPr>
        <p:spPr>
          <a:xfrm>
            <a:off x="8577330" y="6225479"/>
            <a:ext cx="2678806" cy="369332"/>
          </a:xfrm>
          <a:prstGeom prst="rect">
            <a:avLst/>
          </a:prstGeom>
          <a:noFill/>
        </p:spPr>
        <p:txBody>
          <a:bodyPr wrap="square" rtlCol="0">
            <a:spAutoFit/>
          </a:bodyPr>
          <a:lstStyle/>
          <a:p>
            <a:r>
              <a:rPr lang="it-IT" dirty="0" smtClean="0"/>
              <a:t>IL VICARIO ASSP</a:t>
            </a:r>
            <a:endParaRPr lang="it-IT" dirty="0"/>
          </a:p>
        </p:txBody>
      </p:sp>
    </p:spTree>
    <p:extLst>
      <p:ext uri="{BB962C8B-B14F-4D97-AF65-F5344CB8AC3E}">
        <p14:creationId xmlns:p14="http://schemas.microsoft.com/office/powerpoint/2010/main" val="2319103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6D22F896-40B5-4ADD-8801-0D06FADFA095}" type="slidenum">
              <a:rPr lang="en-US" smtClean="0"/>
              <a:t>10</a:t>
            </a:fld>
            <a:endParaRPr lang="en-US" dirty="0"/>
          </a:p>
        </p:txBody>
      </p:sp>
      <p:sp>
        <p:nvSpPr>
          <p:cNvPr id="3" name="CasellaDiTesto 2"/>
          <p:cNvSpPr txBox="1"/>
          <p:nvPr/>
        </p:nvSpPr>
        <p:spPr>
          <a:xfrm>
            <a:off x="8577330" y="6225479"/>
            <a:ext cx="2678806" cy="369332"/>
          </a:xfrm>
          <a:prstGeom prst="rect">
            <a:avLst/>
          </a:prstGeom>
          <a:noFill/>
        </p:spPr>
        <p:txBody>
          <a:bodyPr wrap="square" rtlCol="0">
            <a:spAutoFit/>
          </a:bodyPr>
          <a:lstStyle/>
          <a:p>
            <a:r>
              <a:rPr lang="it-IT" dirty="0" smtClean="0"/>
              <a:t>IL VICARIO ASSP</a:t>
            </a:r>
            <a:endParaRPr lang="it-IT" dirty="0"/>
          </a:p>
        </p:txBody>
      </p:sp>
      <p:pic>
        <p:nvPicPr>
          <p:cNvPr id="4" name="Picture 1"/>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17195" y="366290"/>
            <a:ext cx="2590800" cy="457200"/>
          </a:xfrm>
          <a:prstGeom prst="rect">
            <a:avLst/>
          </a:prstGeom>
          <a:noFill/>
          <a:extLst>
            <a:ext uri="{909E8E84-426E-40DD-AFC4-6F175D3DCCD1}">
              <a14:hiddenFill xmlns:a14="http://schemas.microsoft.com/office/drawing/2010/main">
                <a:solidFill>
                  <a:srgbClr val="FFFFFF"/>
                </a:solidFill>
              </a14:hiddenFill>
            </a:ext>
          </a:extLst>
        </p:spPr>
      </p:pic>
      <p:sp>
        <p:nvSpPr>
          <p:cNvPr id="5" name="CasellaDiTesto 4"/>
          <p:cNvSpPr txBox="1"/>
          <p:nvPr/>
        </p:nvSpPr>
        <p:spPr>
          <a:xfrm>
            <a:off x="1233889" y="1134737"/>
            <a:ext cx="7623672" cy="1077218"/>
          </a:xfrm>
          <a:prstGeom prst="rect">
            <a:avLst/>
          </a:prstGeom>
          <a:noFill/>
        </p:spPr>
        <p:txBody>
          <a:bodyPr wrap="square" rtlCol="0">
            <a:spAutoFit/>
          </a:bodyPr>
          <a:lstStyle/>
          <a:p>
            <a:pPr algn="ctr"/>
            <a:r>
              <a:rPr lang="it-IT" sz="3200" dirty="0" smtClean="0"/>
              <a:t>DATA DI FINE PER LA RACCOLTA DATI……….</a:t>
            </a:r>
            <a:endParaRPr lang="it-IT" sz="3200" dirty="0"/>
          </a:p>
        </p:txBody>
      </p:sp>
      <p:sp>
        <p:nvSpPr>
          <p:cNvPr id="6" name="CasellaDiTesto 5"/>
          <p:cNvSpPr txBox="1"/>
          <p:nvPr/>
        </p:nvSpPr>
        <p:spPr>
          <a:xfrm>
            <a:off x="936433" y="2773853"/>
            <a:ext cx="10168569" cy="3046988"/>
          </a:xfrm>
          <a:prstGeom prst="rect">
            <a:avLst/>
          </a:prstGeom>
          <a:noFill/>
        </p:spPr>
        <p:txBody>
          <a:bodyPr wrap="square" rtlCol="0">
            <a:spAutoFit/>
          </a:bodyPr>
          <a:lstStyle/>
          <a:p>
            <a:r>
              <a:rPr lang="it-IT" sz="3200" dirty="0" smtClean="0">
                <a:solidFill>
                  <a:srgbClr val="FF0000"/>
                </a:solidFill>
              </a:rPr>
              <a:t>SETTEMBRE 2021 MASSIMO OTTOBRE 2021………………….</a:t>
            </a:r>
          </a:p>
          <a:p>
            <a:r>
              <a:rPr lang="it-IT" sz="3200" dirty="0" smtClean="0"/>
              <a:t>E QUESTE SONO LE DATE CHE OGNI ANNO MANTERREMO </a:t>
            </a:r>
          </a:p>
          <a:p>
            <a:endParaRPr lang="it-IT" sz="3200" dirty="0"/>
          </a:p>
          <a:p>
            <a:endParaRPr lang="it-IT" sz="3200" dirty="0" smtClean="0"/>
          </a:p>
          <a:p>
            <a:r>
              <a:rPr lang="it-IT" sz="3200" dirty="0" smtClean="0"/>
              <a:t>RICORDATEVI PERO’ LE ALTRE SCADENZE…………………….</a:t>
            </a:r>
            <a:endParaRPr lang="it-IT" sz="3200" dirty="0"/>
          </a:p>
        </p:txBody>
      </p:sp>
    </p:spTree>
    <p:extLst>
      <p:ext uri="{BB962C8B-B14F-4D97-AF65-F5344CB8AC3E}">
        <p14:creationId xmlns:p14="http://schemas.microsoft.com/office/powerpoint/2010/main" val="19136692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28660" y="0"/>
            <a:ext cx="9448800" cy="1825096"/>
          </a:xfrm>
        </p:spPr>
        <p:txBody>
          <a:bodyPr/>
          <a:lstStyle/>
          <a:p>
            <a:pPr algn="ctr"/>
            <a:r>
              <a:rPr lang="it-IT" dirty="0" smtClean="0"/>
              <a:t>ALTRE RICERCHE E SONDAGGI</a:t>
            </a:r>
            <a:endParaRPr lang="it-IT" sz="3200" dirty="0"/>
          </a:p>
        </p:txBody>
      </p:sp>
      <p:sp>
        <p:nvSpPr>
          <p:cNvPr id="3" name="Sottotitolo 2"/>
          <p:cNvSpPr>
            <a:spLocks noGrp="1"/>
          </p:cNvSpPr>
          <p:nvPr>
            <p:ph type="subTitle" idx="1"/>
          </p:nvPr>
        </p:nvSpPr>
        <p:spPr>
          <a:xfrm>
            <a:off x="179364" y="2284903"/>
            <a:ext cx="10245144" cy="3940576"/>
          </a:xfrm>
        </p:spPr>
        <p:txBody>
          <a:bodyPr>
            <a:normAutofit/>
          </a:bodyPr>
          <a:lstStyle/>
          <a:p>
            <a:pPr marL="457200" indent="-457200">
              <a:buFont typeface="Wingdings" panose="05000000000000000000" pitchFamily="2" charset="2"/>
              <a:buChar char="q"/>
            </a:pPr>
            <a:r>
              <a:rPr lang="it-IT" sz="2800" dirty="0" smtClean="0"/>
              <a:t>DATI PREFETTURA ogni anno a SETT/OTT: si raccolgono i dati degli adulti extracomunitari distinti per comuni e per tipologia di servizi (sostegno economico area adulti, destinatari di un provvedimento giudiziario area minori, prestazione </a:t>
            </a:r>
            <a:r>
              <a:rPr lang="it-IT" sz="2800" dirty="0" err="1" smtClean="0"/>
              <a:t>sad</a:t>
            </a:r>
            <a:r>
              <a:rPr lang="it-IT" sz="2800" dirty="0" smtClean="0"/>
              <a:t> disabili);</a:t>
            </a:r>
          </a:p>
          <a:p>
            <a:pPr marL="457200" indent="-457200">
              <a:buFont typeface="Wingdings" panose="05000000000000000000" pitchFamily="2" charset="2"/>
              <a:buChar char="q"/>
            </a:pPr>
            <a:r>
              <a:rPr lang="it-IT" sz="2800" dirty="0" smtClean="0"/>
              <a:t>DATI SOSE E QUESTIONARIO ISTAT SERVIZI SOCIALI ogni anno ad ottobre: si raccolgono i dati di attività previsti nel bilancio sociale;</a:t>
            </a:r>
            <a:endParaRPr lang="it-IT" sz="2800" dirty="0"/>
          </a:p>
          <a:p>
            <a:endParaRPr lang="it-IT" sz="2800" dirty="0" smtClean="0"/>
          </a:p>
        </p:txBody>
      </p:sp>
      <p:pic>
        <p:nvPicPr>
          <p:cNvPr id="5" name="Picture 1"/>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64" y="186079"/>
            <a:ext cx="2590800" cy="457200"/>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6"/>
          <p:cNvSpPr txBox="1"/>
          <p:nvPr/>
        </p:nvSpPr>
        <p:spPr>
          <a:xfrm>
            <a:off x="8577330" y="6225479"/>
            <a:ext cx="2678806" cy="369332"/>
          </a:xfrm>
          <a:prstGeom prst="rect">
            <a:avLst/>
          </a:prstGeom>
          <a:noFill/>
        </p:spPr>
        <p:txBody>
          <a:bodyPr wrap="square" rtlCol="0">
            <a:spAutoFit/>
          </a:bodyPr>
          <a:lstStyle/>
          <a:p>
            <a:r>
              <a:rPr lang="it-IT" dirty="0" smtClean="0"/>
              <a:t>IL VICARIO ASSP</a:t>
            </a:r>
            <a:endParaRPr lang="it-IT" dirty="0"/>
          </a:p>
        </p:txBody>
      </p:sp>
    </p:spTree>
    <p:extLst>
      <p:ext uri="{BB962C8B-B14F-4D97-AF65-F5344CB8AC3E}">
        <p14:creationId xmlns:p14="http://schemas.microsoft.com/office/powerpoint/2010/main" val="2843977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74764" y="0"/>
            <a:ext cx="9448800" cy="1825096"/>
          </a:xfrm>
        </p:spPr>
        <p:txBody>
          <a:bodyPr/>
          <a:lstStyle/>
          <a:p>
            <a:r>
              <a:rPr lang="it-IT" dirty="0" smtClean="0"/>
              <a:t>Per finire………………………………</a:t>
            </a:r>
            <a:endParaRPr lang="it-IT" sz="3200" dirty="0"/>
          </a:p>
        </p:txBody>
      </p:sp>
      <p:sp>
        <p:nvSpPr>
          <p:cNvPr id="3" name="Sottotitolo 2"/>
          <p:cNvSpPr>
            <a:spLocks noGrp="1"/>
          </p:cNvSpPr>
          <p:nvPr>
            <p:ph type="subTitle" idx="1"/>
          </p:nvPr>
        </p:nvSpPr>
        <p:spPr>
          <a:xfrm>
            <a:off x="677538" y="2283348"/>
            <a:ext cx="9448800" cy="3940576"/>
          </a:xfrm>
        </p:spPr>
        <p:txBody>
          <a:bodyPr>
            <a:normAutofit fontScale="92500" lnSpcReduction="10000"/>
          </a:bodyPr>
          <a:lstStyle/>
          <a:p>
            <a:pPr algn="l"/>
            <a:r>
              <a:rPr lang="it-IT" sz="2800" dirty="0" smtClean="0"/>
              <a:t>PROPONGO DI ELABORARE UNA PICCOLA PUBBLICAZIONE ENTRO FINE ANNO E CHIEDO LA PARTECIPAZIONE DI TUTTI VOI NELLA STESURA DELLE PARTI DI TESTO DELLE AREE DI VS COMPETENZA OLTRE CHE DEI DATI ANCHE DEI COMMENTI</a:t>
            </a:r>
          </a:p>
          <a:p>
            <a:pPr algn="l"/>
            <a:r>
              <a:rPr lang="it-IT" sz="2800" dirty="0" smtClean="0"/>
              <a:t>CHIEDO ALLE COORDINATRICI DI AREA DI ORGANIZZARSI PER QUESTO E DI NOMINARE LE PERSONE CHE IN UN GRUPPO RISTRETTO SI OCCUPERANNO DI QUESTA COSA </a:t>
            </a:r>
          </a:p>
          <a:p>
            <a:pPr algn="l"/>
            <a:r>
              <a:rPr lang="it-IT" sz="2800" dirty="0" smtClean="0"/>
              <a:t>E chiedo di inviarmeli per email </a:t>
            </a:r>
            <a:endParaRPr lang="it-IT" sz="2800" dirty="0" smtClean="0"/>
          </a:p>
          <a:p>
            <a:pPr algn="l"/>
            <a:r>
              <a:rPr lang="it-IT" sz="2800" dirty="0" smtClean="0"/>
              <a:t>IO NOMINO PER LA MIA AREA GIULIA STANZANI E PAOLA FOGLI</a:t>
            </a:r>
            <a:endParaRPr lang="it-IT" sz="2800" dirty="0" smtClean="0"/>
          </a:p>
        </p:txBody>
      </p:sp>
      <p:sp>
        <p:nvSpPr>
          <p:cNvPr id="4" name="Segnaposto numero diapositiva 3"/>
          <p:cNvSpPr>
            <a:spLocks noGrp="1"/>
          </p:cNvSpPr>
          <p:nvPr>
            <p:ph type="sldNum" sz="quarter" idx="12"/>
          </p:nvPr>
        </p:nvSpPr>
        <p:spPr/>
        <p:txBody>
          <a:bodyPr/>
          <a:lstStyle/>
          <a:p>
            <a:fld id="{6D22F896-40B5-4ADD-8801-0D06FADFA095}" type="slidenum">
              <a:rPr lang="en-US" smtClean="0"/>
              <a:t>12</a:t>
            </a:fld>
            <a:endParaRPr lang="en-US" dirty="0"/>
          </a:p>
        </p:txBody>
      </p:sp>
      <p:pic>
        <p:nvPicPr>
          <p:cNvPr id="5" name="Picture 1"/>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64" y="186079"/>
            <a:ext cx="2590800" cy="457200"/>
          </a:xfrm>
          <a:prstGeom prst="rect">
            <a:avLst/>
          </a:prstGeom>
          <a:noFill/>
          <a:extLst>
            <a:ext uri="{909E8E84-426E-40DD-AFC4-6F175D3DCCD1}">
              <a14:hiddenFill xmlns:a14="http://schemas.microsoft.com/office/drawing/2010/main">
                <a:solidFill>
                  <a:srgbClr val="FFFFFF"/>
                </a:solidFill>
              </a14:hiddenFill>
            </a:ext>
          </a:extLst>
        </p:spPr>
      </p:pic>
      <p:sp>
        <p:nvSpPr>
          <p:cNvPr id="6" name="CasellaDiTesto 5"/>
          <p:cNvSpPr txBox="1"/>
          <p:nvPr/>
        </p:nvSpPr>
        <p:spPr>
          <a:xfrm>
            <a:off x="8577330" y="6225479"/>
            <a:ext cx="2678806" cy="369332"/>
          </a:xfrm>
          <a:prstGeom prst="rect">
            <a:avLst/>
          </a:prstGeom>
          <a:noFill/>
        </p:spPr>
        <p:txBody>
          <a:bodyPr wrap="square" rtlCol="0">
            <a:spAutoFit/>
          </a:bodyPr>
          <a:lstStyle/>
          <a:p>
            <a:r>
              <a:rPr lang="it-IT" dirty="0" smtClean="0"/>
              <a:t>IL VICARIO ASSP</a:t>
            </a:r>
            <a:endParaRPr lang="it-IT" dirty="0"/>
          </a:p>
        </p:txBody>
      </p:sp>
    </p:spTree>
    <p:extLst>
      <p:ext uri="{BB962C8B-B14F-4D97-AF65-F5344CB8AC3E}">
        <p14:creationId xmlns:p14="http://schemas.microsoft.com/office/powerpoint/2010/main" val="3876652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2" presetClass="emph" presetSubtype="0" fill="hold" grpId="0" nodeType="clickEffect">
                                  <p:stCondLst>
                                    <p:cond delay="0"/>
                                  </p:stCondLst>
                                  <p:childTnLst>
                                    <p:animRot by="120000">
                                      <p:cBhvr>
                                        <p:cTn id="11" dur="100" fill="hold">
                                          <p:stCondLst>
                                            <p:cond delay="0"/>
                                          </p:stCondLst>
                                        </p:cTn>
                                        <p:tgtEl>
                                          <p:spTgt spid="3">
                                            <p:txEl>
                                              <p:pRg st="0" end="0"/>
                                            </p:txEl>
                                          </p:spTgt>
                                        </p:tgtEl>
                                        <p:attrNameLst>
                                          <p:attrName>r</p:attrName>
                                        </p:attrNameLst>
                                      </p:cBhvr>
                                    </p:animRot>
                                    <p:animRot by="-240000">
                                      <p:cBhvr>
                                        <p:cTn id="12" dur="200" fill="hold">
                                          <p:stCondLst>
                                            <p:cond delay="200"/>
                                          </p:stCondLst>
                                        </p:cTn>
                                        <p:tgtEl>
                                          <p:spTgt spid="3">
                                            <p:txEl>
                                              <p:pRg st="0" end="0"/>
                                            </p:txEl>
                                          </p:spTgt>
                                        </p:tgtEl>
                                        <p:attrNameLst>
                                          <p:attrName>r</p:attrName>
                                        </p:attrNameLst>
                                      </p:cBhvr>
                                    </p:animRot>
                                    <p:animRot by="240000">
                                      <p:cBhvr>
                                        <p:cTn id="13" dur="200" fill="hold">
                                          <p:stCondLst>
                                            <p:cond delay="400"/>
                                          </p:stCondLst>
                                        </p:cTn>
                                        <p:tgtEl>
                                          <p:spTgt spid="3">
                                            <p:txEl>
                                              <p:pRg st="0" end="0"/>
                                            </p:txEl>
                                          </p:spTgt>
                                        </p:tgtEl>
                                        <p:attrNameLst>
                                          <p:attrName>r</p:attrName>
                                        </p:attrNameLst>
                                      </p:cBhvr>
                                    </p:animRot>
                                    <p:animRot by="-240000">
                                      <p:cBhvr>
                                        <p:cTn id="14" dur="200" fill="hold">
                                          <p:stCondLst>
                                            <p:cond delay="600"/>
                                          </p:stCondLst>
                                        </p:cTn>
                                        <p:tgtEl>
                                          <p:spTgt spid="3">
                                            <p:txEl>
                                              <p:pRg st="0" end="0"/>
                                            </p:txEl>
                                          </p:spTgt>
                                        </p:tgtEl>
                                        <p:attrNameLst>
                                          <p:attrName>r</p:attrName>
                                        </p:attrNameLst>
                                      </p:cBhvr>
                                    </p:animRot>
                                    <p:animRot by="120000">
                                      <p:cBhvr>
                                        <p:cTn id="15" dur="200" fill="hold">
                                          <p:stCondLst>
                                            <p:cond delay="800"/>
                                          </p:stCondLst>
                                        </p:cTn>
                                        <p:tgtEl>
                                          <p:spTgt spid="3">
                                            <p:txEl>
                                              <p:pRg st="0" end="0"/>
                                            </p:txEl>
                                          </p:spTgt>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32" presetClass="emph" presetSubtype="0" fill="hold" grpId="0" nodeType="clickEffect">
                                  <p:stCondLst>
                                    <p:cond delay="0"/>
                                  </p:stCondLst>
                                  <p:childTnLst>
                                    <p:animRot by="120000">
                                      <p:cBhvr>
                                        <p:cTn id="19" dur="100" fill="hold">
                                          <p:stCondLst>
                                            <p:cond delay="0"/>
                                          </p:stCondLst>
                                        </p:cTn>
                                        <p:tgtEl>
                                          <p:spTgt spid="3">
                                            <p:txEl>
                                              <p:pRg st="1" end="1"/>
                                            </p:txEl>
                                          </p:spTgt>
                                        </p:tgtEl>
                                        <p:attrNameLst>
                                          <p:attrName>r</p:attrName>
                                        </p:attrNameLst>
                                      </p:cBhvr>
                                    </p:animRot>
                                    <p:animRot by="-240000">
                                      <p:cBhvr>
                                        <p:cTn id="20" dur="200" fill="hold">
                                          <p:stCondLst>
                                            <p:cond delay="200"/>
                                          </p:stCondLst>
                                        </p:cTn>
                                        <p:tgtEl>
                                          <p:spTgt spid="3">
                                            <p:txEl>
                                              <p:pRg st="1" end="1"/>
                                            </p:txEl>
                                          </p:spTgt>
                                        </p:tgtEl>
                                        <p:attrNameLst>
                                          <p:attrName>r</p:attrName>
                                        </p:attrNameLst>
                                      </p:cBhvr>
                                    </p:animRot>
                                    <p:animRot by="240000">
                                      <p:cBhvr>
                                        <p:cTn id="21" dur="200" fill="hold">
                                          <p:stCondLst>
                                            <p:cond delay="400"/>
                                          </p:stCondLst>
                                        </p:cTn>
                                        <p:tgtEl>
                                          <p:spTgt spid="3">
                                            <p:txEl>
                                              <p:pRg st="1" end="1"/>
                                            </p:txEl>
                                          </p:spTgt>
                                        </p:tgtEl>
                                        <p:attrNameLst>
                                          <p:attrName>r</p:attrName>
                                        </p:attrNameLst>
                                      </p:cBhvr>
                                    </p:animRot>
                                    <p:animRot by="-240000">
                                      <p:cBhvr>
                                        <p:cTn id="22" dur="200" fill="hold">
                                          <p:stCondLst>
                                            <p:cond delay="600"/>
                                          </p:stCondLst>
                                        </p:cTn>
                                        <p:tgtEl>
                                          <p:spTgt spid="3">
                                            <p:txEl>
                                              <p:pRg st="1" end="1"/>
                                            </p:txEl>
                                          </p:spTgt>
                                        </p:tgtEl>
                                        <p:attrNameLst>
                                          <p:attrName>r</p:attrName>
                                        </p:attrNameLst>
                                      </p:cBhvr>
                                    </p:animRot>
                                    <p:animRot by="120000">
                                      <p:cBhvr>
                                        <p:cTn id="23" dur="200" fill="hold">
                                          <p:stCondLst>
                                            <p:cond delay="800"/>
                                          </p:stCondLst>
                                        </p:cTn>
                                        <p:tgtEl>
                                          <p:spTgt spid="3">
                                            <p:txEl>
                                              <p:pRg st="1" end="1"/>
                                            </p:txEl>
                                          </p:spTgt>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32" presetClass="emph" presetSubtype="0" fill="hold" grpId="0" nodeType="clickEffect">
                                  <p:stCondLst>
                                    <p:cond delay="0"/>
                                  </p:stCondLst>
                                  <p:childTnLst>
                                    <p:animRot by="120000">
                                      <p:cBhvr>
                                        <p:cTn id="27" dur="100" fill="hold">
                                          <p:stCondLst>
                                            <p:cond delay="0"/>
                                          </p:stCondLst>
                                        </p:cTn>
                                        <p:tgtEl>
                                          <p:spTgt spid="3">
                                            <p:txEl>
                                              <p:pRg st="2" end="2"/>
                                            </p:txEl>
                                          </p:spTgt>
                                        </p:tgtEl>
                                        <p:attrNameLst>
                                          <p:attrName>r</p:attrName>
                                        </p:attrNameLst>
                                      </p:cBhvr>
                                    </p:animRot>
                                    <p:animRot by="-240000">
                                      <p:cBhvr>
                                        <p:cTn id="28" dur="200" fill="hold">
                                          <p:stCondLst>
                                            <p:cond delay="200"/>
                                          </p:stCondLst>
                                        </p:cTn>
                                        <p:tgtEl>
                                          <p:spTgt spid="3">
                                            <p:txEl>
                                              <p:pRg st="2" end="2"/>
                                            </p:txEl>
                                          </p:spTgt>
                                        </p:tgtEl>
                                        <p:attrNameLst>
                                          <p:attrName>r</p:attrName>
                                        </p:attrNameLst>
                                      </p:cBhvr>
                                    </p:animRot>
                                    <p:animRot by="240000">
                                      <p:cBhvr>
                                        <p:cTn id="29" dur="200" fill="hold">
                                          <p:stCondLst>
                                            <p:cond delay="400"/>
                                          </p:stCondLst>
                                        </p:cTn>
                                        <p:tgtEl>
                                          <p:spTgt spid="3">
                                            <p:txEl>
                                              <p:pRg st="2" end="2"/>
                                            </p:txEl>
                                          </p:spTgt>
                                        </p:tgtEl>
                                        <p:attrNameLst>
                                          <p:attrName>r</p:attrName>
                                        </p:attrNameLst>
                                      </p:cBhvr>
                                    </p:animRot>
                                    <p:animRot by="-240000">
                                      <p:cBhvr>
                                        <p:cTn id="30" dur="200" fill="hold">
                                          <p:stCondLst>
                                            <p:cond delay="600"/>
                                          </p:stCondLst>
                                        </p:cTn>
                                        <p:tgtEl>
                                          <p:spTgt spid="3">
                                            <p:txEl>
                                              <p:pRg st="2" end="2"/>
                                            </p:txEl>
                                          </p:spTgt>
                                        </p:tgtEl>
                                        <p:attrNameLst>
                                          <p:attrName>r</p:attrName>
                                        </p:attrNameLst>
                                      </p:cBhvr>
                                    </p:animRot>
                                    <p:animRot by="120000">
                                      <p:cBhvr>
                                        <p:cTn id="31" dur="200" fill="hold">
                                          <p:stCondLst>
                                            <p:cond delay="800"/>
                                          </p:stCondLst>
                                        </p:cTn>
                                        <p:tgtEl>
                                          <p:spTgt spid="3">
                                            <p:txEl>
                                              <p:pRg st="2" end="2"/>
                                            </p:txEl>
                                          </p:spTgt>
                                        </p:tgtEl>
                                        <p:attrNameLst>
                                          <p:attrName>r</p:attrName>
                                        </p:attrNameLst>
                                      </p:cBhvr>
                                    </p:animRot>
                                  </p:childTnLst>
                                </p:cTn>
                              </p:par>
                            </p:childTnLst>
                          </p:cTn>
                        </p:par>
                      </p:childTnLst>
                    </p:cTn>
                  </p:par>
                  <p:par>
                    <p:cTn id="32" fill="hold">
                      <p:stCondLst>
                        <p:cond delay="indefinite"/>
                      </p:stCondLst>
                      <p:childTnLst>
                        <p:par>
                          <p:cTn id="33" fill="hold">
                            <p:stCondLst>
                              <p:cond delay="0"/>
                            </p:stCondLst>
                            <p:childTnLst>
                              <p:par>
                                <p:cTn id="34" presetID="32" presetClass="emph" presetSubtype="0" fill="hold" grpId="0" nodeType="clickEffect">
                                  <p:stCondLst>
                                    <p:cond delay="0"/>
                                  </p:stCondLst>
                                  <p:childTnLst>
                                    <p:animRot by="120000">
                                      <p:cBhvr>
                                        <p:cTn id="35" dur="100" fill="hold">
                                          <p:stCondLst>
                                            <p:cond delay="0"/>
                                          </p:stCondLst>
                                        </p:cTn>
                                        <p:tgtEl>
                                          <p:spTgt spid="3">
                                            <p:txEl>
                                              <p:pRg st="3" end="3"/>
                                            </p:txEl>
                                          </p:spTgt>
                                        </p:tgtEl>
                                        <p:attrNameLst>
                                          <p:attrName>r</p:attrName>
                                        </p:attrNameLst>
                                      </p:cBhvr>
                                    </p:animRot>
                                    <p:animRot by="-240000">
                                      <p:cBhvr>
                                        <p:cTn id="36" dur="200" fill="hold">
                                          <p:stCondLst>
                                            <p:cond delay="200"/>
                                          </p:stCondLst>
                                        </p:cTn>
                                        <p:tgtEl>
                                          <p:spTgt spid="3">
                                            <p:txEl>
                                              <p:pRg st="3" end="3"/>
                                            </p:txEl>
                                          </p:spTgt>
                                        </p:tgtEl>
                                        <p:attrNameLst>
                                          <p:attrName>r</p:attrName>
                                        </p:attrNameLst>
                                      </p:cBhvr>
                                    </p:animRot>
                                    <p:animRot by="240000">
                                      <p:cBhvr>
                                        <p:cTn id="37" dur="200" fill="hold">
                                          <p:stCondLst>
                                            <p:cond delay="400"/>
                                          </p:stCondLst>
                                        </p:cTn>
                                        <p:tgtEl>
                                          <p:spTgt spid="3">
                                            <p:txEl>
                                              <p:pRg st="3" end="3"/>
                                            </p:txEl>
                                          </p:spTgt>
                                        </p:tgtEl>
                                        <p:attrNameLst>
                                          <p:attrName>r</p:attrName>
                                        </p:attrNameLst>
                                      </p:cBhvr>
                                    </p:animRot>
                                    <p:animRot by="-240000">
                                      <p:cBhvr>
                                        <p:cTn id="38" dur="200" fill="hold">
                                          <p:stCondLst>
                                            <p:cond delay="600"/>
                                          </p:stCondLst>
                                        </p:cTn>
                                        <p:tgtEl>
                                          <p:spTgt spid="3">
                                            <p:txEl>
                                              <p:pRg st="3" end="3"/>
                                            </p:txEl>
                                          </p:spTgt>
                                        </p:tgtEl>
                                        <p:attrNameLst>
                                          <p:attrName>r</p:attrName>
                                        </p:attrNameLst>
                                      </p:cBhvr>
                                    </p:animRot>
                                    <p:animRot by="120000">
                                      <p:cBhvr>
                                        <p:cTn id="39" dur="200" fill="hold">
                                          <p:stCondLst>
                                            <p:cond delay="800"/>
                                          </p:stCondLst>
                                        </p:cTn>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17850" y="1855708"/>
            <a:ext cx="8610599" cy="4739103"/>
          </a:xfrm>
        </p:spPr>
        <p:txBody>
          <a:bodyPr>
            <a:normAutofit/>
          </a:bodyPr>
          <a:lstStyle/>
          <a:p>
            <a:pPr algn="ctr"/>
            <a:r>
              <a:rPr lang="it-IT" sz="5400" b="1" dirty="0" smtClean="0"/>
              <a:t>GRAZIE A TUTTI DELLA PARTECIPAZIONE </a:t>
            </a:r>
            <a:br>
              <a:rPr lang="it-IT" sz="5400" b="1" dirty="0" smtClean="0"/>
            </a:br>
            <a:r>
              <a:rPr lang="it-IT" sz="5400" b="1" dirty="0" smtClean="0"/>
              <a:t>E BUON LAVORO  </a:t>
            </a:r>
            <a:endParaRPr lang="it-IT" sz="5400" b="1" dirty="0"/>
          </a:p>
        </p:txBody>
      </p:sp>
      <p:sp>
        <p:nvSpPr>
          <p:cNvPr id="12" name="Segnaposto numero diapositiva 11"/>
          <p:cNvSpPr>
            <a:spLocks noGrp="1"/>
          </p:cNvSpPr>
          <p:nvPr>
            <p:ph type="sldNum" sz="quarter" idx="12"/>
          </p:nvPr>
        </p:nvSpPr>
        <p:spPr/>
        <p:txBody>
          <a:bodyPr/>
          <a:lstStyle/>
          <a:p>
            <a:fld id="{6D22F896-40B5-4ADD-8801-0D06FADFA095}" type="slidenum">
              <a:rPr lang="en-US" smtClean="0"/>
              <a:t>13</a:t>
            </a:fld>
            <a:endParaRPr lang="en-US" dirty="0"/>
          </a:p>
        </p:txBody>
      </p:sp>
      <p:pic>
        <p:nvPicPr>
          <p:cNvPr id="17" name="Picture 1"/>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843" y="152400"/>
            <a:ext cx="2590800" cy="457200"/>
          </a:xfrm>
          <a:prstGeom prst="rect">
            <a:avLst/>
          </a:prstGeom>
          <a:noFill/>
          <a:extLst>
            <a:ext uri="{909E8E84-426E-40DD-AFC4-6F175D3DCCD1}">
              <a14:hiddenFill xmlns:a14="http://schemas.microsoft.com/office/drawing/2010/main">
                <a:solidFill>
                  <a:srgbClr val="FFFFFF"/>
                </a:solidFill>
              </a14:hiddenFill>
            </a:ext>
          </a:extLst>
        </p:spPr>
      </p:pic>
      <p:sp>
        <p:nvSpPr>
          <p:cNvPr id="6" name="CasellaDiTesto 5"/>
          <p:cNvSpPr txBox="1"/>
          <p:nvPr/>
        </p:nvSpPr>
        <p:spPr>
          <a:xfrm>
            <a:off x="8577330" y="6225479"/>
            <a:ext cx="2678806" cy="369332"/>
          </a:xfrm>
          <a:prstGeom prst="rect">
            <a:avLst/>
          </a:prstGeom>
          <a:noFill/>
        </p:spPr>
        <p:txBody>
          <a:bodyPr wrap="square" rtlCol="0">
            <a:spAutoFit/>
          </a:bodyPr>
          <a:lstStyle/>
          <a:p>
            <a:r>
              <a:rPr lang="it-IT" dirty="0" smtClean="0"/>
              <a:t>IL VICARIO ASSP</a:t>
            </a:r>
            <a:endParaRPr lang="it-IT" dirty="0"/>
          </a:p>
        </p:txBody>
      </p:sp>
    </p:spTree>
    <p:extLst>
      <p:ext uri="{BB962C8B-B14F-4D97-AF65-F5344CB8AC3E}">
        <p14:creationId xmlns:p14="http://schemas.microsoft.com/office/powerpoint/2010/main" val="2164840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Come ci siamo lasciati……………</a:t>
            </a:r>
            <a:endParaRPr lang="it-IT" dirty="0"/>
          </a:p>
        </p:txBody>
      </p:sp>
      <p:sp>
        <p:nvSpPr>
          <p:cNvPr id="4" name="Segnaposto numero diapositiva 3"/>
          <p:cNvSpPr>
            <a:spLocks noGrp="1"/>
          </p:cNvSpPr>
          <p:nvPr>
            <p:ph type="sldNum" sz="quarter" idx="12"/>
          </p:nvPr>
        </p:nvSpPr>
        <p:spPr/>
        <p:txBody>
          <a:bodyPr/>
          <a:lstStyle/>
          <a:p>
            <a:fld id="{6D22F896-40B5-4ADD-8801-0D06FADFA095}" type="slidenum">
              <a:rPr lang="en-US" smtClean="0"/>
              <a:t>2</a:t>
            </a:fld>
            <a:endParaRPr lang="en-US" dirty="0"/>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322" y="2126254"/>
            <a:ext cx="4111764" cy="3324877"/>
          </a:xfrm>
          <a:prstGeom prst="rect">
            <a:avLst/>
          </a:prstGeom>
        </p:spPr>
      </p:pic>
      <p:sp>
        <p:nvSpPr>
          <p:cNvPr id="5" name="CasellaDiTesto 4"/>
          <p:cNvSpPr txBox="1"/>
          <p:nvPr/>
        </p:nvSpPr>
        <p:spPr>
          <a:xfrm>
            <a:off x="4384985" y="1368540"/>
            <a:ext cx="7433913" cy="3416320"/>
          </a:xfrm>
          <a:prstGeom prst="rect">
            <a:avLst/>
          </a:prstGeom>
          <a:noFill/>
        </p:spPr>
        <p:txBody>
          <a:bodyPr wrap="square" rtlCol="0">
            <a:spAutoFit/>
          </a:bodyPr>
          <a:lstStyle/>
          <a:p>
            <a:r>
              <a:rPr lang="it-IT" sz="3600" dirty="0" smtClean="0"/>
              <a:t>Che ci saremmo presi del tempo per validare e considerare un </a:t>
            </a:r>
            <a:r>
              <a:rPr lang="it-IT" sz="3600" dirty="0" err="1" smtClean="0"/>
              <a:t>fac</a:t>
            </a:r>
            <a:r>
              <a:rPr lang="it-IT" sz="3600" dirty="0" smtClean="0"/>
              <a:t> simile di tabella per la raccolta dati per il bilancio sociale ASSP a partire dall’anno 2021 per i dati 2020</a:t>
            </a:r>
            <a:endParaRPr lang="it-IT" sz="3600" dirty="0"/>
          </a:p>
        </p:txBody>
      </p:sp>
    </p:spTree>
    <p:extLst>
      <p:ext uri="{BB962C8B-B14F-4D97-AF65-F5344CB8AC3E}">
        <p14:creationId xmlns:p14="http://schemas.microsoft.com/office/powerpoint/2010/main" val="1914252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metto 3 3"/>
          <p:cNvSpPr/>
          <p:nvPr/>
        </p:nvSpPr>
        <p:spPr>
          <a:xfrm>
            <a:off x="437882" y="186079"/>
            <a:ext cx="11243256" cy="5828355"/>
          </a:xfrm>
          <a:prstGeom prst="wedgeEllipseCallou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p:cNvSpPr>
            <a:spLocks noGrp="1"/>
          </p:cNvSpPr>
          <p:nvPr>
            <p:ph type="ctrTitle"/>
          </p:nvPr>
        </p:nvSpPr>
        <p:spPr>
          <a:xfrm>
            <a:off x="-1954236" y="-497869"/>
            <a:ext cx="9448800" cy="1825096"/>
          </a:xfrm>
        </p:spPr>
        <p:txBody>
          <a:bodyPr/>
          <a:lstStyle/>
          <a:p>
            <a:r>
              <a:rPr lang="it-IT" dirty="0" smtClean="0"/>
              <a:t>PROPOSTE N. 1</a:t>
            </a:r>
            <a:endParaRPr lang="it-IT" sz="3200" dirty="0"/>
          </a:p>
        </p:txBody>
      </p:sp>
      <p:sp>
        <p:nvSpPr>
          <p:cNvPr id="3" name="Sottotitolo 2"/>
          <p:cNvSpPr>
            <a:spLocks noGrp="1"/>
          </p:cNvSpPr>
          <p:nvPr>
            <p:ph type="subTitle" idx="1"/>
          </p:nvPr>
        </p:nvSpPr>
        <p:spPr>
          <a:xfrm>
            <a:off x="-472463" y="1358568"/>
            <a:ext cx="9448800" cy="3940576"/>
          </a:xfrm>
        </p:spPr>
        <p:txBody>
          <a:bodyPr>
            <a:normAutofit fontScale="85000" lnSpcReduction="20000"/>
          </a:bodyPr>
          <a:lstStyle/>
          <a:p>
            <a:r>
              <a:rPr lang="it-IT" sz="2800" b="1" dirty="0" smtClean="0"/>
              <a:t>COSA </a:t>
            </a:r>
            <a:r>
              <a:rPr lang="it-IT" sz="2800" b="1" dirty="0" smtClean="0"/>
              <a:t>ELIMINARE dalle precedenti rendicontazioni:</a:t>
            </a:r>
            <a:endParaRPr lang="it-IT" sz="2800" b="1" dirty="0" smtClean="0"/>
          </a:p>
          <a:p>
            <a:pPr marL="457200" indent="-457200">
              <a:buFont typeface="Wingdings" panose="05000000000000000000" pitchFamily="2" charset="2"/>
              <a:buChar char="q"/>
            </a:pPr>
            <a:r>
              <a:rPr lang="it-IT" sz="2800" b="1" dirty="0" smtClean="0"/>
              <a:t>I DATI DI FASCIA D’ETA’ </a:t>
            </a:r>
          </a:p>
          <a:p>
            <a:pPr marL="457200" indent="-457200">
              <a:buFont typeface="Wingdings" panose="05000000000000000000" pitchFamily="2" charset="2"/>
              <a:buChar char="q"/>
            </a:pPr>
            <a:r>
              <a:rPr lang="it-IT" sz="2800" b="1" dirty="0" smtClean="0"/>
              <a:t>IL COSTO MEDIO</a:t>
            </a:r>
          </a:p>
          <a:p>
            <a:pPr marL="457200" indent="-457200">
              <a:buFont typeface="Wingdings" panose="05000000000000000000" pitchFamily="2" charset="2"/>
              <a:buChar char="q"/>
            </a:pPr>
            <a:r>
              <a:rPr lang="it-IT" sz="2800" b="1" dirty="0" smtClean="0"/>
              <a:t>LA TABELLA DEI TRASPORTI SOCIALI </a:t>
            </a:r>
          </a:p>
          <a:p>
            <a:pPr marL="457200" indent="-457200">
              <a:buFont typeface="Wingdings" panose="05000000000000000000" pitchFamily="2" charset="2"/>
              <a:buChar char="q"/>
            </a:pPr>
            <a:r>
              <a:rPr lang="it-IT" sz="2800" b="1" dirty="0" smtClean="0"/>
              <a:t>MINORI RESIDENTI (E’ NEL CONT DEMOG)</a:t>
            </a:r>
          </a:p>
          <a:p>
            <a:pPr marL="457200" indent="-457200">
              <a:buFont typeface="Wingdings" panose="05000000000000000000" pitchFamily="2" charset="2"/>
              <a:buChar char="q"/>
            </a:pPr>
            <a:r>
              <a:rPr lang="it-IT" sz="2800" b="1" dirty="0" smtClean="0"/>
              <a:t>MINORI ACCOLTI IN SPRAR ASP FE</a:t>
            </a:r>
          </a:p>
          <a:p>
            <a:pPr marL="457200" indent="-457200">
              <a:buFont typeface="Wingdings" panose="05000000000000000000" pitchFamily="2" charset="2"/>
              <a:buChar char="q"/>
            </a:pPr>
            <a:r>
              <a:rPr lang="it-IT" sz="2800" b="1" dirty="0" smtClean="0"/>
              <a:t>DATI MOVIMENTAZIONE E DIMISSIONI NELLE TABELLE</a:t>
            </a:r>
          </a:p>
          <a:p>
            <a:pPr marL="457200" indent="-457200">
              <a:buFont typeface="Wingdings" panose="05000000000000000000" pitchFamily="2" charset="2"/>
              <a:buChar char="q"/>
            </a:pPr>
            <a:r>
              <a:rPr lang="it-IT" sz="2800" b="1" dirty="0" smtClean="0"/>
              <a:t>PROGETTO POVERTA’ AREA ADULTI</a:t>
            </a:r>
          </a:p>
          <a:p>
            <a:pPr marL="457200" indent="-457200">
              <a:buFont typeface="Wingdings" panose="05000000000000000000" pitchFamily="2" charset="2"/>
              <a:buChar char="q"/>
            </a:pPr>
            <a:r>
              <a:rPr lang="it-IT" sz="2800" b="1" dirty="0" smtClean="0"/>
              <a:t>ORE PRESTAZIONI IN SAD ANZIANI</a:t>
            </a:r>
          </a:p>
          <a:p>
            <a:pPr marL="457200" indent="-457200">
              <a:buFont typeface="Wingdings" panose="05000000000000000000" pitchFamily="2" charset="2"/>
              <a:buChar char="q"/>
            </a:pPr>
            <a:endParaRPr lang="it-IT" sz="2800" b="1" dirty="0" smtClean="0"/>
          </a:p>
        </p:txBody>
      </p:sp>
      <p:pic>
        <p:nvPicPr>
          <p:cNvPr id="5" name="Picture 1"/>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64" y="186079"/>
            <a:ext cx="2590800" cy="457200"/>
          </a:xfrm>
          <a:prstGeom prst="rect">
            <a:avLst/>
          </a:prstGeom>
          <a:noFill/>
          <a:extLst>
            <a:ext uri="{909E8E84-426E-40DD-AFC4-6F175D3DCCD1}">
              <a14:hiddenFill xmlns:a14="http://schemas.microsoft.com/office/drawing/2010/main">
                <a:solidFill>
                  <a:srgbClr val="FFFFFF"/>
                </a:solidFill>
              </a14:hiddenFill>
            </a:ext>
          </a:extLst>
        </p:spPr>
      </p:pic>
      <p:sp>
        <p:nvSpPr>
          <p:cNvPr id="6" name="CasellaDiTesto 5"/>
          <p:cNvSpPr txBox="1"/>
          <p:nvPr/>
        </p:nvSpPr>
        <p:spPr>
          <a:xfrm>
            <a:off x="8577330" y="6225479"/>
            <a:ext cx="2678806" cy="369332"/>
          </a:xfrm>
          <a:prstGeom prst="rect">
            <a:avLst/>
          </a:prstGeom>
          <a:noFill/>
        </p:spPr>
        <p:txBody>
          <a:bodyPr wrap="square" rtlCol="0">
            <a:spAutoFit/>
          </a:bodyPr>
          <a:lstStyle/>
          <a:p>
            <a:r>
              <a:rPr lang="it-IT" dirty="0" smtClean="0"/>
              <a:t>IL VICARIO ASSP</a:t>
            </a:r>
            <a:endParaRPr lang="it-IT" dirty="0"/>
          </a:p>
        </p:txBody>
      </p:sp>
      <p:pic>
        <p:nvPicPr>
          <p:cNvPr id="7" name="Immagin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17862" y="504990"/>
            <a:ext cx="2521794" cy="2652986"/>
          </a:xfrm>
          <a:prstGeom prst="rect">
            <a:avLst/>
          </a:prstGeom>
        </p:spPr>
      </p:pic>
    </p:spTree>
    <p:extLst>
      <p:ext uri="{BB962C8B-B14F-4D97-AF65-F5344CB8AC3E}">
        <p14:creationId xmlns:p14="http://schemas.microsoft.com/office/powerpoint/2010/main" val="4125207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additive="base">
                                        <p:cTn id="5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 calcmode="lin" valueType="num">
                                      <p:cBhvr additive="base">
                                        <p:cTn id="60"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14" presetClass="entr" presetSubtype="10" fill="hold" nodeType="clickEffect">
                                  <p:stCondLst>
                                    <p:cond delay="0"/>
                                  </p:stCondLst>
                                  <p:childTnLst>
                                    <p:set>
                                      <p:cBhvr>
                                        <p:cTn id="65" dur="1" fill="hold">
                                          <p:stCondLst>
                                            <p:cond delay="0"/>
                                          </p:stCondLst>
                                        </p:cTn>
                                        <p:tgtEl>
                                          <p:spTgt spid="7"/>
                                        </p:tgtEl>
                                        <p:attrNameLst>
                                          <p:attrName>style.visibility</p:attrName>
                                        </p:attrNameLst>
                                      </p:cBhvr>
                                      <p:to>
                                        <p:strVal val="visible"/>
                                      </p:to>
                                    </p:set>
                                    <p:animEffect transition="in" filter="randombar(horizontal)">
                                      <p:cBhvr>
                                        <p:cTn id="66" dur="500"/>
                                        <p:tgtEl>
                                          <p:spTgt spid="7"/>
                                        </p:tgtEl>
                                      </p:cBhvr>
                                    </p:animEffec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metto 4 3"/>
          <p:cNvSpPr/>
          <p:nvPr/>
        </p:nvSpPr>
        <p:spPr>
          <a:xfrm>
            <a:off x="179364" y="-185531"/>
            <a:ext cx="11797988" cy="64008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p:cNvSpPr>
            <a:spLocks noGrp="1"/>
          </p:cNvSpPr>
          <p:nvPr>
            <p:ph type="ctrTitle"/>
          </p:nvPr>
        </p:nvSpPr>
        <p:spPr>
          <a:xfrm>
            <a:off x="-2140358" y="-497869"/>
            <a:ext cx="9448800" cy="1825096"/>
          </a:xfrm>
        </p:spPr>
        <p:txBody>
          <a:bodyPr/>
          <a:lstStyle/>
          <a:p>
            <a:r>
              <a:rPr lang="it-IT" dirty="0" smtClean="0">
                <a:solidFill>
                  <a:schemeClr val="bg1"/>
                </a:solidFill>
              </a:rPr>
              <a:t>PROPOSTE N. 2</a:t>
            </a:r>
            <a:endParaRPr lang="it-IT" sz="3200" dirty="0">
              <a:solidFill>
                <a:schemeClr val="bg1"/>
              </a:solidFill>
            </a:endParaRPr>
          </a:p>
        </p:txBody>
      </p:sp>
      <p:sp>
        <p:nvSpPr>
          <p:cNvPr id="3" name="Sottotitolo 2"/>
          <p:cNvSpPr>
            <a:spLocks noGrp="1"/>
          </p:cNvSpPr>
          <p:nvPr>
            <p:ph type="subTitle" idx="1"/>
          </p:nvPr>
        </p:nvSpPr>
        <p:spPr>
          <a:xfrm>
            <a:off x="467933" y="1327227"/>
            <a:ext cx="11227356" cy="3940576"/>
          </a:xfrm>
        </p:spPr>
        <p:txBody>
          <a:bodyPr>
            <a:normAutofit fontScale="92500" lnSpcReduction="20000"/>
          </a:bodyPr>
          <a:lstStyle/>
          <a:p>
            <a:r>
              <a:rPr lang="it-IT" sz="2400" dirty="0" smtClean="0">
                <a:solidFill>
                  <a:schemeClr val="tx1"/>
                </a:solidFill>
              </a:rPr>
              <a:t>INVECE </a:t>
            </a:r>
            <a:r>
              <a:rPr lang="it-IT" sz="2400" dirty="0" smtClean="0">
                <a:solidFill>
                  <a:schemeClr val="tx1"/>
                </a:solidFill>
              </a:rPr>
              <a:t>COSA </a:t>
            </a:r>
            <a:r>
              <a:rPr lang="it-IT" sz="2400" dirty="0" smtClean="0">
                <a:solidFill>
                  <a:schemeClr val="tx1"/>
                </a:solidFill>
              </a:rPr>
              <a:t>AGGIUNGERE:</a:t>
            </a:r>
          </a:p>
          <a:p>
            <a:pPr marL="457200" indent="-457200">
              <a:buFont typeface="Wingdings" panose="05000000000000000000" pitchFamily="2" charset="2"/>
              <a:buChar char="q"/>
            </a:pPr>
            <a:r>
              <a:rPr lang="it-IT" sz="2400" dirty="0" smtClean="0">
                <a:solidFill>
                  <a:srgbClr val="FF0000"/>
                </a:solidFill>
              </a:rPr>
              <a:t>DATI SEGRETARIO SOCIALE PROF IN OGNI AREA</a:t>
            </a:r>
          </a:p>
          <a:p>
            <a:pPr marL="457200" indent="-457200">
              <a:buFont typeface="Wingdings" panose="05000000000000000000" pitchFamily="2" charset="2"/>
              <a:buChar char="q"/>
            </a:pPr>
            <a:r>
              <a:rPr lang="it-IT" sz="2400" dirty="0" smtClean="0">
                <a:solidFill>
                  <a:srgbClr val="FF0000"/>
                </a:solidFill>
              </a:rPr>
              <a:t>DATI N. ADULTI EXTRACOMUNITARI IN AREA ADULTI E IN CT ADULTI</a:t>
            </a:r>
          </a:p>
          <a:p>
            <a:pPr marL="457200" indent="-457200" algn="ctr">
              <a:buFont typeface="Wingdings" panose="05000000000000000000" pitchFamily="2" charset="2"/>
              <a:buChar char="q"/>
            </a:pPr>
            <a:r>
              <a:rPr lang="it-IT" sz="2400" dirty="0" smtClean="0">
                <a:solidFill>
                  <a:srgbClr val="FF0000"/>
                </a:solidFill>
              </a:rPr>
              <a:t>E IN AREA MINORI </a:t>
            </a:r>
          </a:p>
          <a:p>
            <a:pPr marL="457200" indent="-457200">
              <a:buFont typeface="Wingdings" panose="05000000000000000000" pitchFamily="2" charset="2"/>
              <a:buChar char="q"/>
            </a:pPr>
            <a:r>
              <a:rPr lang="it-IT" sz="2400" dirty="0" smtClean="0">
                <a:solidFill>
                  <a:srgbClr val="FF0000"/>
                </a:solidFill>
              </a:rPr>
              <a:t>COSTO FRNA DISTINTO DA FNA E BILANCIO ASSP NEL SAD PASTI E PREST ANZIANI E DISABILI</a:t>
            </a:r>
          </a:p>
          <a:p>
            <a:pPr marL="457200" indent="-457200">
              <a:buFont typeface="Wingdings" panose="05000000000000000000" pitchFamily="2" charset="2"/>
              <a:buChar char="q"/>
            </a:pPr>
            <a:r>
              <a:rPr lang="it-IT" sz="2400" dirty="0" smtClean="0">
                <a:solidFill>
                  <a:srgbClr val="FF0000"/>
                </a:solidFill>
              </a:rPr>
              <a:t>COSTO E DATI DOPO DI NOI E VITA INDIPENDENTE</a:t>
            </a:r>
          </a:p>
          <a:p>
            <a:pPr marL="457200" indent="-457200">
              <a:buFont typeface="Wingdings" panose="05000000000000000000" pitchFamily="2" charset="2"/>
              <a:buChar char="q"/>
            </a:pPr>
            <a:r>
              <a:rPr lang="it-IT" sz="2400" dirty="0" smtClean="0">
                <a:solidFill>
                  <a:srgbClr val="FF0000"/>
                </a:solidFill>
              </a:rPr>
              <a:t>DATO MINORI IN TUTELA</a:t>
            </a:r>
          </a:p>
          <a:p>
            <a:pPr marL="457200" indent="-457200">
              <a:buFont typeface="Wingdings" panose="05000000000000000000" pitchFamily="2" charset="2"/>
              <a:buChar char="q"/>
            </a:pPr>
            <a:r>
              <a:rPr lang="it-IT" sz="2400" dirty="0" smtClean="0">
                <a:solidFill>
                  <a:srgbClr val="FF0000"/>
                </a:solidFill>
              </a:rPr>
              <a:t>N. UTENTI CON RDC</a:t>
            </a:r>
          </a:p>
          <a:p>
            <a:pPr marL="457200" indent="-457200">
              <a:buFont typeface="Wingdings" panose="05000000000000000000" pitchFamily="2" charset="2"/>
              <a:buChar char="q"/>
            </a:pPr>
            <a:r>
              <a:rPr lang="it-IT" sz="2400" dirty="0" smtClean="0">
                <a:solidFill>
                  <a:srgbClr val="FF0000"/>
                </a:solidFill>
              </a:rPr>
              <a:t>AREA PUA CON DATI DI ACCESSO E RICHIESTE PERVENUTE DISTINTE PER AREA</a:t>
            </a:r>
          </a:p>
          <a:p>
            <a:pPr marL="457200" indent="-457200">
              <a:buFont typeface="Wingdings" panose="05000000000000000000" pitchFamily="2" charset="2"/>
              <a:buChar char="q"/>
            </a:pPr>
            <a:endParaRPr lang="it-IT" sz="2400" dirty="0" smtClean="0">
              <a:solidFill>
                <a:srgbClr val="FF0000"/>
              </a:solidFill>
            </a:endParaRPr>
          </a:p>
          <a:p>
            <a:pPr marL="457200" indent="-457200">
              <a:buFont typeface="Wingdings" panose="05000000000000000000" pitchFamily="2" charset="2"/>
              <a:buChar char="q"/>
            </a:pPr>
            <a:endParaRPr lang="it-IT" sz="2400" dirty="0" smtClean="0">
              <a:solidFill>
                <a:srgbClr val="FF0000"/>
              </a:solidFill>
            </a:endParaRPr>
          </a:p>
          <a:p>
            <a:pPr marL="457200" indent="-457200">
              <a:buFont typeface="Wingdings" panose="05000000000000000000" pitchFamily="2" charset="2"/>
              <a:buChar char="q"/>
            </a:pPr>
            <a:endParaRPr lang="it-IT" sz="2400" dirty="0" smtClean="0">
              <a:solidFill>
                <a:srgbClr val="FF0000"/>
              </a:solidFill>
            </a:endParaRPr>
          </a:p>
        </p:txBody>
      </p:sp>
      <p:pic>
        <p:nvPicPr>
          <p:cNvPr id="5" name="Picture 1"/>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64" y="186079"/>
            <a:ext cx="2590800" cy="457200"/>
          </a:xfrm>
          <a:prstGeom prst="rect">
            <a:avLst/>
          </a:prstGeom>
          <a:noFill/>
          <a:extLst>
            <a:ext uri="{909E8E84-426E-40DD-AFC4-6F175D3DCCD1}">
              <a14:hiddenFill xmlns:a14="http://schemas.microsoft.com/office/drawing/2010/main">
                <a:solidFill>
                  <a:srgbClr val="FFFFFF"/>
                </a:solidFill>
              </a14:hiddenFill>
            </a:ext>
          </a:extLst>
        </p:spPr>
      </p:pic>
      <p:sp>
        <p:nvSpPr>
          <p:cNvPr id="6" name="CasellaDiTesto 5"/>
          <p:cNvSpPr txBox="1"/>
          <p:nvPr/>
        </p:nvSpPr>
        <p:spPr>
          <a:xfrm>
            <a:off x="8577330" y="6225479"/>
            <a:ext cx="2678806" cy="369332"/>
          </a:xfrm>
          <a:prstGeom prst="rect">
            <a:avLst/>
          </a:prstGeom>
          <a:noFill/>
        </p:spPr>
        <p:txBody>
          <a:bodyPr wrap="square" rtlCol="0">
            <a:spAutoFit/>
          </a:bodyPr>
          <a:lstStyle/>
          <a:p>
            <a:r>
              <a:rPr lang="it-IT" dirty="0" smtClean="0"/>
              <a:t>IL VICARIO ASSP</a:t>
            </a:r>
            <a:endParaRPr lang="it-IT" dirty="0"/>
          </a:p>
        </p:txBody>
      </p:sp>
      <p:pic>
        <p:nvPicPr>
          <p:cNvPr id="7" name="Immagin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5870" y="829544"/>
            <a:ext cx="1754641" cy="1845923"/>
          </a:xfrm>
          <a:prstGeom prst="rect">
            <a:avLst/>
          </a:prstGeom>
        </p:spPr>
      </p:pic>
    </p:spTree>
    <p:extLst>
      <p:ext uri="{BB962C8B-B14F-4D97-AF65-F5344CB8AC3E}">
        <p14:creationId xmlns:p14="http://schemas.microsoft.com/office/powerpoint/2010/main" val="2498616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additive="base">
                                        <p:cTn id="5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 calcmode="lin" valueType="num">
                                      <p:cBhvr additive="base">
                                        <p:cTn id="60"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59955" y="643279"/>
            <a:ext cx="8596668" cy="5153420"/>
          </a:xfrm>
        </p:spPr>
        <p:txBody>
          <a:bodyPr>
            <a:normAutofit/>
          </a:bodyPr>
          <a:lstStyle/>
          <a:p>
            <a:pPr algn="ctr"/>
            <a:r>
              <a:rPr lang="it-IT" dirty="0" smtClean="0"/>
              <a:t>……IN QUESTI MESI E’ STATO POI FATTO UN LAVORO MOLTO IMPORTANTE DA PARTE DI TUTTI VOI </a:t>
            </a:r>
            <a:br>
              <a:rPr lang="it-IT" dirty="0" smtClean="0"/>
            </a:br>
            <a:r>
              <a:rPr lang="it-IT" dirty="0" smtClean="0"/>
              <a:t>ASSIEME ALLE COORDINATRICI DI AREA, VISTA LA SCADENZA DEL BILANCIO CONSUNTIVO ASSP 2020,</a:t>
            </a:r>
            <a:br>
              <a:rPr lang="it-IT" dirty="0" smtClean="0"/>
            </a:br>
            <a:r>
              <a:rPr lang="it-IT" dirty="0" smtClean="0"/>
              <a:t> CHE HA PORTATO A NOTEVOLI RISULTATI…………………..</a:t>
            </a:r>
            <a:endParaRPr lang="it-IT" dirty="0"/>
          </a:p>
        </p:txBody>
      </p:sp>
      <p:sp>
        <p:nvSpPr>
          <p:cNvPr id="4" name="Segnaposto numero diapositiva 3"/>
          <p:cNvSpPr>
            <a:spLocks noGrp="1"/>
          </p:cNvSpPr>
          <p:nvPr>
            <p:ph type="sldNum" sz="quarter" idx="12"/>
          </p:nvPr>
        </p:nvSpPr>
        <p:spPr/>
        <p:txBody>
          <a:bodyPr/>
          <a:lstStyle/>
          <a:p>
            <a:fld id="{6D22F896-40B5-4ADD-8801-0D06FADFA095}" type="slidenum">
              <a:rPr lang="en-US" smtClean="0"/>
              <a:t>5</a:t>
            </a:fld>
            <a:endParaRPr lang="en-US" dirty="0"/>
          </a:p>
        </p:txBody>
      </p:sp>
      <p:sp>
        <p:nvSpPr>
          <p:cNvPr id="5" name="CasellaDiTesto 4"/>
          <p:cNvSpPr txBox="1"/>
          <p:nvPr/>
        </p:nvSpPr>
        <p:spPr>
          <a:xfrm>
            <a:off x="8577330" y="6225479"/>
            <a:ext cx="2678806" cy="369332"/>
          </a:xfrm>
          <a:prstGeom prst="rect">
            <a:avLst/>
          </a:prstGeom>
          <a:noFill/>
        </p:spPr>
        <p:txBody>
          <a:bodyPr wrap="square" rtlCol="0">
            <a:spAutoFit/>
          </a:bodyPr>
          <a:lstStyle/>
          <a:p>
            <a:r>
              <a:rPr lang="it-IT" dirty="0" smtClean="0"/>
              <a:t>IL VICARIO ASSP</a:t>
            </a:r>
            <a:endParaRPr lang="it-IT" dirty="0"/>
          </a:p>
        </p:txBody>
      </p:sp>
      <p:pic>
        <p:nvPicPr>
          <p:cNvPr id="6" name="Picture 1"/>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64" y="186079"/>
            <a:ext cx="25908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7" name="Immagin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215" y="3827589"/>
            <a:ext cx="3227846" cy="2673060"/>
          </a:xfrm>
          <a:prstGeom prst="rect">
            <a:avLst/>
          </a:prstGeom>
        </p:spPr>
      </p:pic>
    </p:spTree>
    <p:extLst>
      <p:ext uri="{BB962C8B-B14F-4D97-AF65-F5344CB8AC3E}">
        <p14:creationId xmlns:p14="http://schemas.microsoft.com/office/powerpoint/2010/main" val="4289677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7"/>
                                        </p:tgtEl>
                                      </p:cBhvr>
                                    </p:animEffect>
                                    <p:animScale>
                                      <p:cBhvr>
                                        <p:cTn id="12" dur="250" autoRev="1" fill="hold"/>
                                        <p:tgtEl>
                                          <p:spTgt spid="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e 8"/>
          <p:cNvSpPr/>
          <p:nvPr/>
        </p:nvSpPr>
        <p:spPr>
          <a:xfrm>
            <a:off x="1498294" y="3142830"/>
            <a:ext cx="7579605" cy="34011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Segnaposto numero diapositiva 3"/>
          <p:cNvSpPr>
            <a:spLocks noGrp="1"/>
          </p:cNvSpPr>
          <p:nvPr>
            <p:ph type="sldNum" sz="quarter" idx="12"/>
          </p:nvPr>
        </p:nvSpPr>
        <p:spPr/>
        <p:txBody>
          <a:bodyPr/>
          <a:lstStyle/>
          <a:p>
            <a:fld id="{6D22F896-40B5-4ADD-8801-0D06FADFA095}" type="slidenum">
              <a:rPr lang="en-US" smtClean="0"/>
              <a:t>6</a:t>
            </a:fld>
            <a:endParaRPr lang="en-US" dirty="0"/>
          </a:p>
        </p:txBody>
      </p:sp>
      <p:sp>
        <p:nvSpPr>
          <p:cNvPr id="6" name="CasellaDiTesto 5"/>
          <p:cNvSpPr txBox="1"/>
          <p:nvPr/>
        </p:nvSpPr>
        <p:spPr>
          <a:xfrm>
            <a:off x="5078776" y="993956"/>
            <a:ext cx="4858439" cy="1200329"/>
          </a:xfrm>
          <a:prstGeom prst="rect">
            <a:avLst/>
          </a:prstGeom>
          <a:noFill/>
        </p:spPr>
        <p:txBody>
          <a:bodyPr wrap="square" rtlCol="0">
            <a:spAutoFit/>
          </a:bodyPr>
          <a:lstStyle/>
          <a:p>
            <a:r>
              <a:rPr lang="it-IT" sz="2400" dirty="0" smtClean="0"/>
              <a:t>ORA E’ L’OCCASIONE GIUSTA PER CONDIVIDERLO E PARTIRE DA QUESTI DATI PER CREARE </a:t>
            </a:r>
            <a:endParaRPr lang="it-IT" sz="2400" dirty="0"/>
          </a:p>
        </p:txBody>
      </p:sp>
      <p:sp>
        <p:nvSpPr>
          <p:cNvPr id="7" name="CasellaDiTesto 6"/>
          <p:cNvSpPr txBox="1"/>
          <p:nvPr/>
        </p:nvSpPr>
        <p:spPr>
          <a:xfrm>
            <a:off x="1801257" y="3949790"/>
            <a:ext cx="6555037" cy="1569660"/>
          </a:xfrm>
          <a:prstGeom prst="rect">
            <a:avLst/>
          </a:prstGeom>
          <a:noFill/>
        </p:spPr>
        <p:txBody>
          <a:bodyPr wrap="square" rtlCol="0">
            <a:spAutoFit/>
          </a:bodyPr>
          <a:lstStyle/>
          <a:p>
            <a:pPr algn="ctr"/>
            <a:r>
              <a:rPr lang="it-IT" sz="4800" dirty="0" smtClean="0"/>
              <a:t>IL NOSTRO </a:t>
            </a:r>
          </a:p>
          <a:p>
            <a:pPr algn="ctr"/>
            <a:r>
              <a:rPr lang="it-IT" sz="4800" dirty="0" smtClean="0"/>
              <a:t>BILANCIO SOCIALE </a:t>
            </a:r>
            <a:endParaRPr lang="it-IT" sz="4800" dirty="0"/>
          </a:p>
        </p:txBody>
      </p:sp>
      <p:sp>
        <p:nvSpPr>
          <p:cNvPr id="8" name="Freccia in giù 7"/>
          <p:cNvSpPr/>
          <p:nvPr/>
        </p:nvSpPr>
        <p:spPr>
          <a:xfrm>
            <a:off x="6848230" y="2364751"/>
            <a:ext cx="1606115" cy="19499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CasellaDiTesto 9"/>
          <p:cNvSpPr txBox="1"/>
          <p:nvPr/>
        </p:nvSpPr>
        <p:spPr>
          <a:xfrm>
            <a:off x="8577330" y="6225479"/>
            <a:ext cx="2678806" cy="369332"/>
          </a:xfrm>
          <a:prstGeom prst="rect">
            <a:avLst/>
          </a:prstGeom>
          <a:noFill/>
        </p:spPr>
        <p:txBody>
          <a:bodyPr wrap="square" rtlCol="0">
            <a:spAutoFit/>
          </a:bodyPr>
          <a:lstStyle/>
          <a:p>
            <a:r>
              <a:rPr lang="it-IT" dirty="0" smtClean="0"/>
              <a:t>IL VICARIO ASSP</a:t>
            </a:r>
            <a:endParaRPr lang="it-IT" dirty="0"/>
          </a:p>
        </p:txBody>
      </p:sp>
      <p:pic>
        <p:nvPicPr>
          <p:cNvPr id="11" name="Picture 1"/>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17195" y="366290"/>
            <a:ext cx="25908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12" name="Immagin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049" y="594890"/>
            <a:ext cx="2918298" cy="1692613"/>
          </a:xfrm>
          <a:prstGeom prst="rect">
            <a:avLst/>
          </a:prstGeom>
        </p:spPr>
      </p:pic>
    </p:spTree>
    <p:extLst>
      <p:ext uri="{BB962C8B-B14F-4D97-AF65-F5344CB8AC3E}">
        <p14:creationId xmlns:p14="http://schemas.microsoft.com/office/powerpoint/2010/main" val="3179257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9"/>
                                        </p:tgtEl>
                                        <p:attrNameLst>
                                          <p:attrName>r</p:attrName>
                                        </p:attrNameLst>
                                      </p:cBhvr>
                                    </p:animRot>
                                    <p:animRot by="-240000">
                                      <p:cBhvr>
                                        <p:cTn id="7" dur="200" fill="hold">
                                          <p:stCondLst>
                                            <p:cond delay="200"/>
                                          </p:stCondLst>
                                        </p:cTn>
                                        <p:tgtEl>
                                          <p:spTgt spid="9"/>
                                        </p:tgtEl>
                                        <p:attrNameLst>
                                          <p:attrName>r</p:attrName>
                                        </p:attrNameLst>
                                      </p:cBhvr>
                                    </p:animRot>
                                    <p:animRot by="240000">
                                      <p:cBhvr>
                                        <p:cTn id="8" dur="200" fill="hold">
                                          <p:stCondLst>
                                            <p:cond delay="400"/>
                                          </p:stCondLst>
                                        </p:cTn>
                                        <p:tgtEl>
                                          <p:spTgt spid="9"/>
                                        </p:tgtEl>
                                        <p:attrNameLst>
                                          <p:attrName>r</p:attrName>
                                        </p:attrNameLst>
                                      </p:cBhvr>
                                    </p:animRot>
                                    <p:animRot by="-240000">
                                      <p:cBhvr>
                                        <p:cTn id="9" dur="200" fill="hold">
                                          <p:stCondLst>
                                            <p:cond delay="600"/>
                                          </p:stCondLst>
                                        </p:cTn>
                                        <p:tgtEl>
                                          <p:spTgt spid="9"/>
                                        </p:tgtEl>
                                        <p:attrNameLst>
                                          <p:attrName>r</p:attrName>
                                        </p:attrNameLst>
                                      </p:cBhvr>
                                    </p:animRot>
                                    <p:animRot by="120000">
                                      <p:cBhvr>
                                        <p:cTn id="10" dur="200" fill="hold">
                                          <p:stCondLst>
                                            <p:cond delay="800"/>
                                          </p:stCondLst>
                                        </p:cTn>
                                        <p:tgtEl>
                                          <p:spTgt spid="9"/>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1000"/>
                                        <p:tgtEl>
                                          <p:spTgt spid="12"/>
                                        </p:tgtEl>
                                      </p:cBhvr>
                                    </p:animEffect>
                                    <p:anim calcmode="lin" valueType="num">
                                      <p:cBhvr>
                                        <p:cTn id="16" dur="1000" fill="hold"/>
                                        <p:tgtEl>
                                          <p:spTgt spid="12"/>
                                        </p:tgtEl>
                                        <p:attrNameLst>
                                          <p:attrName>ppt_x</p:attrName>
                                        </p:attrNameLst>
                                      </p:cBhvr>
                                      <p:tavLst>
                                        <p:tav tm="0">
                                          <p:val>
                                            <p:strVal val="#ppt_x"/>
                                          </p:val>
                                        </p:tav>
                                        <p:tav tm="100000">
                                          <p:val>
                                            <p:strVal val="#ppt_x"/>
                                          </p:val>
                                        </p:tav>
                                      </p:tavLst>
                                    </p:anim>
                                    <p:anim calcmode="lin" valueType="num">
                                      <p:cBhvr>
                                        <p:cTn id="1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6D22F896-40B5-4ADD-8801-0D06FADFA095}" type="slidenum">
              <a:rPr lang="en-US" smtClean="0"/>
              <a:t>7</a:t>
            </a:fld>
            <a:endParaRPr lang="en-US" dirty="0"/>
          </a:p>
        </p:txBody>
      </p:sp>
      <p:sp>
        <p:nvSpPr>
          <p:cNvPr id="5" name="CasellaDiTesto 4"/>
          <p:cNvSpPr txBox="1"/>
          <p:nvPr/>
        </p:nvSpPr>
        <p:spPr>
          <a:xfrm>
            <a:off x="8577330" y="6225479"/>
            <a:ext cx="2678806" cy="369332"/>
          </a:xfrm>
          <a:prstGeom prst="rect">
            <a:avLst/>
          </a:prstGeom>
          <a:noFill/>
        </p:spPr>
        <p:txBody>
          <a:bodyPr wrap="square" rtlCol="0">
            <a:spAutoFit/>
          </a:bodyPr>
          <a:lstStyle/>
          <a:p>
            <a:r>
              <a:rPr lang="it-IT" dirty="0" smtClean="0"/>
              <a:t>IL VICARIO ASSP</a:t>
            </a:r>
            <a:endParaRPr lang="it-IT" dirty="0"/>
          </a:p>
        </p:txBody>
      </p:sp>
      <p:pic>
        <p:nvPicPr>
          <p:cNvPr id="6" name="Picture 1"/>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17195" y="366290"/>
            <a:ext cx="2590800" cy="457200"/>
          </a:xfrm>
          <a:prstGeom prst="rect">
            <a:avLst/>
          </a:prstGeom>
          <a:noFill/>
          <a:extLst>
            <a:ext uri="{909E8E84-426E-40DD-AFC4-6F175D3DCCD1}">
              <a14:hiddenFill xmlns:a14="http://schemas.microsoft.com/office/drawing/2010/main">
                <a:solidFill>
                  <a:srgbClr val="FFFFFF"/>
                </a:solidFill>
              </a14:hiddenFill>
            </a:ext>
          </a:extLst>
        </p:spPr>
      </p:pic>
      <p:sp>
        <p:nvSpPr>
          <p:cNvPr id="8" name="CasellaDiTesto 7"/>
          <p:cNvSpPr txBox="1"/>
          <p:nvPr/>
        </p:nvSpPr>
        <p:spPr>
          <a:xfrm>
            <a:off x="661012" y="823490"/>
            <a:ext cx="8612990" cy="5909310"/>
          </a:xfrm>
          <a:prstGeom prst="rect">
            <a:avLst/>
          </a:prstGeom>
          <a:noFill/>
        </p:spPr>
        <p:txBody>
          <a:bodyPr wrap="square" rtlCol="0">
            <a:spAutoFit/>
          </a:bodyPr>
          <a:lstStyle/>
          <a:p>
            <a:r>
              <a:rPr lang="it-IT" dirty="0" smtClean="0"/>
              <a:t>POSSIBILE INDICE:</a:t>
            </a:r>
          </a:p>
          <a:p>
            <a:endParaRPr lang="it-IT" dirty="0" smtClean="0"/>
          </a:p>
          <a:p>
            <a:pPr marL="285750" indent="-285750">
              <a:buFontTx/>
              <a:buChar char="-"/>
            </a:pPr>
            <a:r>
              <a:rPr lang="it-IT" dirty="0" smtClean="0"/>
              <a:t>INTRODUZIONE</a:t>
            </a:r>
          </a:p>
          <a:p>
            <a:pPr marL="285750" indent="-285750">
              <a:buFontTx/>
              <a:buChar char="-"/>
            </a:pPr>
            <a:r>
              <a:rPr lang="it-IT" dirty="0" smtClean="0"/>
              <a:t>MISSION AZIENDALE</a:t>
            </a:r>
          </a:p>
          <a:p>
            <a:pPr marL="285750" indent="-285750">
              <a:buFontTx/>
              <a:buChar char="-"/>
            </a:pPr>
            <a:r>
              <a:rPr lang="it-IT" dirty="0" smtClean="0"/>
              <a:t>ORGANIGRAMMA AZIENDALE</a:t>
            </a:r>
          </a:p>
          <a:p>
            <a:pPr marL="285750" indent="-285750">
              <a:buFontTx/>
              <a:buChar char="-"/>
            </a:pPr>
            <a:r>
              <a:rPr lang="it-IT" dirty="0" smtClean="0"/>
              <a:t>FOCUS SUL PERSONALE</a:t>
            </a:r>
          </a:p>
          <a:p>
            <a:pPr marL="285750" indent="-285750">
              <a:buFontTx/>
              <a:buChar char="-"/>
            </a:pPr>
            <a:r>
              <a:rPr lang="it-IT" dirty="0" smtClean="0"/>
              <a:t>DATI DI CONTESTO DEMOGRAFICO </a:t>
            </a:r>
          </a:p>
          <a:p>
            <a:pPr marL="285750" indent="-285750">
              <a:buFontTx/>
              <a:buChar char="-"/>
            </a:pPr>
            <a:r>
              <a:rPr lang="it-IT" dirty="0" smtClean="0"/>
              <a:t>DATI DI ATTIVITA’ DI OGNI AREA</a:t>
            </a:r>
          </a:p>
          <a:p>
            <a:pPr marL="742950" lvl="1" indent="-285750">
              <a:buFontTx/>
              <a:buChar char="-"/>
            </a:pPr>
            <a:r>
              <a:rPr lang="it-IT" dirty="0" smtClean="0"/>
              <a:t>AREA MINORI COME DA TABELLA ALLEGATA CON PREMESSA I DATI DI RIUNIONI DI EQUIPE INTERNA E INCONTRI ESTERNI A CUI L’AREA HA PARTECIPATO E PREMESSA GENERALE…</a:t>
            </a:r>
          </a:p>
          <a:p>
            <a:pPr marL="742950" lvl="1" indent="-285750">
              <a:buFontTx/>
              <a:buChar char="-"/>
            </a:pPr>
            <a:r>
              <a:rPr lang="it-IT" dirty="0" smtClean="0"/>
              <a:t>AREA TRASVERSALE IDEM SOPRA</a:t>
            </a:r>
          </a:p>
          <a:p>
            <a:pPr marL="742950" lvl="1" indent="-285750">
              <a:buFontTx/>
              <a:buChar char="-"/>
            </a:pPr>
            <a:r>
              <a:rPr lang="it-IT" dirty="0" smtClean="0"/>
              <a:t>AREA ADULTI IDEM SOPRA</a:t>
            </a:r>
          </a:p>
          <a:p>
            <a:pPr marL="742950" lvl="1" indent="-285750">
              <a:buFontTx/>
              <a:buChar char="-"/>
            </a:pPr>
            <a:r>
              <a:rPr lang="it-IT" dirty="0" smtClean="0"/>
              <a:t>AREA DISABILI IDEM SOPRA</a:t>
            </a:r>
          </a:p>
          <a:p>
            <a:pPr marL="742950" lvl="1" indent="-285750">
              <a:buFontTx/>
              <a:buChar char="-"/>
            </a:pPr>
            <a:r>
              <a:rPr lang="it-IT" dirty="0" smtClean="0"/>
              <a:t>AREA ANZIANI </a:t>
            </a:r>
          </a:p>
          <a:p>
            <a:pPr lvl="1"/>
            <a:endParaRPr lang="it-IT" dirty="0"/>
          </a:p>
          <a:p>
            <a:pPr lvl="1"/>
            <a:r>
              <a:rPr lang="it-IT" dirty="0" smtClean="0"/>
              <a:t>IMPEGNI FUTURI</a:t>
            </a:r>
          </a:p>
          <a:p>
            <a:pPr lvl="1"/>
            <a:r>
              <a:rPr lang="it-IT" dirty="0" smtClean="0"/>
              <a:t>BILANCIO CONSUNTIVO 2020 CONTO ECONOMICO E STATO PATRIMONIALE</a:t>
            </a:r>
          </a:p>
          <a:p>
            <a:pPr lvl="1"/>
            <a:r>
              <a:rPr lang="it-IT" dirty="0" smtClean="0"/>
              <a:t>CONCLUSIONI</a:t>
            </a:r>
            <a:endParaRPr lang="it-IT" dirty="0"/>
          </a:p>
          <a:p>
            <a:pPr lvl="1"/>
            <a:endParaRPr lang="it-IT" dirty="0" smtClean="0"/>
          </a:p>
          <a:p>
            <a:pPr marL="285750" indent="-285750">
              <a:buFontTx/>
              <a:buChar char="-"/>
            </a:pPr>
            <a:endParaRPr lang="it-IT" dirty="0"/>
          </a:p>
        </p:txBody>
      </p:sp>
      <p:pic>
        <p:nvPicPr>
          <p:cNvPr id="9" name="Immagin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34400" y="90540"/>
            <a:ext cx="3657600" cy="5465064"/>
          </a:xfrm>
          <a:prstGeom prst="rect">
            <a:avLst/>
          </a:prstGeom>
        </p:spPr>
      </p:pic>
    </p:spTree>
    <p:extLst>
      <p:ext uri="{BB962C8B-B14F-4D97-AF65-F5344CB8AC3E}">
        <p14:creationId xmlns:p14="http://schemas.microsoft.com/office/powerpoint/2010/main" val="2954649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8"/>
                                        </p:tgtEl>
                                        <p:attrNameLst>
                                          <p:attrName>style.color</p:attrName>
                                        </p:attrNameLst>
                                      </p:cBhvr>
                                      <p:to>
                                        <p:clrVal>
                                          <a:schemeClr val="accent2"/>
                                        </p:clrVal>
                                      </p:to>
                                    </p:set>
                                    <p:set>
                                      <p:cBhvr>
                                        <p:cTn id="7" dur="500" fill="hold"/>
                                        <p:tgtEl>
                                          <p:spTgt spid="8"/>
                                        </p:tgtEl>
                                        <p:attrNameLst>
                                          <p:attrName>fillcolor</p:attrName>
                                        </p:attrNameLst>
                                      </p:cBhvr>
                                      <p:to>
                                        <p:clrVal>
                                          <a:schemeClr val="accent2"/>
                                        </p:clrVal>
                                      </p:to>
                                    </p:set>
                                    <p:set>
                                      <p:cBhvr>
                                        <p:cTn id="8" dur="500" fill="hold"/>
                                        <p:tgtEl>
                                          <p:spTgt spid="8"/>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10" presetClass="exit" presetSubtype="0" fill="hold" grpId="1" nodeType="clickEffect">
                                  <p:stCondLst>
                                    <p:cond delay="0"/>
                                  </p:stCondLst>
                                  <p:iterate type="lt">
                                    <p:tmPct val="0"/>
                                  </p:iterate>
                                  <p:childTnLst>
                                    <p:animEffect transition="out" filter="fade">
                                      <p:cBhvr>
                                        <p:cTn id="12" dur="500"/>
                                        <p:tgtEl>
                                          <p:spTgt spid="8"/>
                                        </p:tgtEl>
                                      </p:cBhvr>
                                    </p:animEffect>
                                    <p:set>
                                      <p:cBhvr>
                                        <p:cTn id="13"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magin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83937" y="825959"/>
            <a:ext cx="6219825" cy="1485900"/>
          </a:xfrm>
          <a:prstGeom prst="rect">
            <a:avLst/>
          </a:prstGeom>
        </p:spPr>
      </p:pic>
      <p:sp>
        <p:nvSpPr>
          <p:cNvPr id="7" name="Rettangolo 6"/>
          <p:cNvSpPr/>
          <p:nvPr/>
        </p:nvSpPr>
        <p:spPr>
          <a:xfrm>
            <a:off x="830133" y="1859748"/>
            <a:ext cx="9099933" cy="4287997"/>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Segnaposto numero diapositiva 1"/>
          <p:cNvSpPr>
            <a:spLocks noGrp="1"/>
          </p:cNvSpPr>
          <p:nvPr>
            <p:ph type="sldNum" sz="quarter" idx="12"/>
          </p:nvPr>
        </p:nvSpPr>
        <p:spPr/>
        <p:txBody>
          <a:bodyPr/>
          <a:lstStyle/>
          <a:p>
            <a:fld id="{6D22F896-40B5-4ADD-8801-0D06FADFA095}" type="slidenum">
              <a:rPr lang="en-US" smtClean="0"/>
              <a:t>8</a:t>
            </a:fld>
            <a:endParaRPr lang="en-US" dirty="0"/>
          </a:p>
        </p:txBody>
      </p:sp>
      <p:sp>
        <p:nvSpPr>
          <p:cNvPr id="3" name="CasellaDiTesto 2"/>
          <p:cNvSpPr txBox="1"/>
          <p:nvPr/>
        </p:nvSpPr>
        <p:spPr>
          <a:xfrm>
            <a:off x="-586095" y="206724"/>
            <a:ext cx="6841474" cy="1077218"/>
          </a:xfrm>
          <a:prstGeom prst="rect">
            <a:avLst/>
          </a:prstGeom>
          <a:noFill/>
        </p:spPr>
        <p:txBody>
          <a:bodyPr wrap="square" rtlCol="0">
            <a:spAutoFit/>
          </a:bodyPr>
          <a:lstStyle/>
          <a:p>
            <a:pPr algn="ctr"/>
            <a:r>
              <a:rPr lang="it-IT" sz="3200" dirty="0" smtClean="0">
                <a:solidFill>
                  <a:srgbClr val="FF0000"/>
                </a:solidFill>
              </a:rPr>
              <a:t>TABELLA CON IL TITOLO </a:t>
            </a:r>
          </a:p>
          <a:p>
            <a:pPr algn="ctr"/>
            <a:r>
              <a:rPr lang="it-IT" sz="3200" dirty="0" smtClean="0">
                <a:solidFill>
                  <a:srgbClr val="FF0000"/>
                </a:solidFill>
              </a:rPr>
              <a:t>BS ASSP UNIONE ANNO 2020</a:t>
            </a:r>
            <a:endParaRPr lang="it-IT" sz="3200" dirty="0">
              <a:solidFill>
                <a:srgbClr val="FF0000"/>
              </a:solidFill>
            </a:endParaRPr>
          </a:p>
        </p:txBody>
      </p:sp>
      <p:sp>
        <p:nvSpPr>
          <p:cNvPr id="4" name="CasellaDiTesto 3"/>
          <p:cNvSpPr txBox="1"/>
          <p:nvPr/>
        </p:nvSpPr>
        <p:spPr>
          <a:xfrm>
            <a:off x="1418975" y="1861851"/>
            <a:ext cx="7855027" cy="4031873"/>
          </a:xfrm>
          <a:prstGeom prst="rect">
            <a:avLst/>
          </a:prstGeom>
          <a:noFill/>
        </p:spPr>
        <p:txBody>
          <a:bodyPr wrap="square" rtlCol="0">
            <a:spAutoFit/>
          </a:bodyPr>
          <a:lstStyle/>
          <a:p>
            <a:pPr algn="ctr"/>
            <a:r>
              <a:rPr lang="it-IT" sz="3200" dirty="0" smtClean="0">
                <a:solidFill>
                  <a:srgbClr val="FF0000"/>
                </a:solidFill>
              </a:rPr>
              <a:t>E’ NELLA SEZIONE RISERVATA DEL SITO ASSP</a:t>
            </a:r>
          </a:p>
          <a:p>
            <a:pPr algn="ctr"/>
            <a:endParaRPr lang="it-IT" sz="3200" dirty="0"/>
          </a:p>
          <a:p>
            <a:pPr algn="ctr"/>
            <a:r>
              <a:rPr lang="it-IT" sz="3200" dirty="0" smtClean="0"/>
              <a:t>ASSIEME ALLA RELAZIONE DA ME PRODOTTA PER IL BILANCIO CONSUNTIVO 2020 COSI’ DA POTER RITROVARE I DATI DELL’ANNO 2020 GIA’ IN PARTE INSERITI </a:t>
            </a:r>
          </a:p>
          <a:p>
            <a:pPr algn="ctr"/>
            <a:r>
              <a:rPr lang="it-IT" sz="3200" dirty="0" smtClean="0"/>
              <a:t>DA VOI……………………</a:t>
            </a:r>
          </a:p>
        </p:txBody>
      </p:sp>
      <p:sp>
        <p:nvSpPr>
          <p:cNvPr id="5" name="CasellaDiTesto 4"/>
          <p:cNvSpPr txBox="1"/>
          <p:nvPr/>
        </p:nvSpPr>
        <p:spPr>
          <a:xfrm>
            <a:off x="8590663" y="6039258"/>
            <a:ext cx="2678806" cy="369332"/>
          </a:xfrm>
          <a:prstGeom prst="rect">
            <a:avLst/>
          </a:prstGeom>
          <a:noFill/>
        </p:spPr>
        <p:txBody>
          <a:bodyPr wrap="square" rtlCol="0">
            <a:spAutoFit/>
          </a:bodyPr>
          <a:lstStyle/>
          <a:p>
            <a:r>
              <a:rPr lang="it-IT" dirty="0" smtClean="0"/>
              <a:t>IL VICARIO ASSP</a:t>
            </a:r>
            <a:endParaRPr lang="it-IT" dirty="0"/>
          </a:p>
        </p:txBody>
      </p:sp>
      <p:pic>
        <p:nvPicPr>
          <p:cNvPr id="6" name="Picture 1"/>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78602" y="223225"/>
            <a:ext cx="2590800" cy="45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4793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6D22F896-40B5-4ADD-8801-0D06FADFA095}" type="slidenum">
              <a:rPr lang="en-US" smtClean="0"/>
              <a:t>9</a:t>
            </a:fld>
            <a:endParaRPr lang="en-US" dirty="0"/>
          </a:p>
        </p:txBody>
      </p:sp>
      <p:graphicFrame>
        <p:nvGraphicFramePr>
          <p:cNvPr id="5" name="Tabella 4"/>
          <p:cNvGraphicFramePr>
            <a:graphicFrameLocks noGrp="1"/>
          </p:cNvGraphicFramePr>
          <p:nvPr>
            <p:extLst>
              <p:ext uri="{D42A27DB-BD31-4B8C-83A1-F6EECF244321}">
                <p14:modId xmlns:p14="http://schemas.microsoft.com/office/powerpoint/2010/main" val="2861727546"/>
              </p:ext>
            </p:extLst>
          </p:nvPr>
        </p:nvGraphicFramePr>
        <p:xfrm>
          <a:off x="317873" y="292913"/>
          <a:ext cx="4292600" cy="2849189"/>
        </p:xfrm>
        <a:graphic>
          <a:graphicData uri="http://schemas.openxmlformats.org/drawingml/2006/table">
            <a:tbl>
              <a:tblPr/>
              <a:tblGrid>
                <a:gridCol w="1780634"/>
                <a:gridCol w="1507180"/>
                <a:gridCol w="1004786"/>
              </a:tblGrid>
              <a:tr h="190500">
                <a:tc gridSpan="2">
                  <a:txBody>
                    <a:bodyPr/>
                    <a:lstStyle/>
                    <a:p>
                      <a:pPr algn="l" fontAlgn="b"/>
                      <a:r>
                        <a:rPr lang="it-IT" sz="1100" b="1" i="0" u="none" strike="noStrike" dirty="0">
                          <a:solidFill>
                            <a:srgbClr val="000000"/>
                          </a:solidFill>
                          <a:effectLst/>
                          <a:latin typeface="Calibri" panose="020F0502020204030204" pitchFamily="34" charset="0"/>
                        </a:rPr>
                        <a:t>AREA MINORI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66"/>
                    </a:solidFill>
                  </a:tcPr>
                </a:tc>
                <a:tc hMerge="1">
                  <a:txBody>
                    <a:bodyPr/>
                    <a:lstStyle/>
                    <a:p>
                      <a:endParaRPr lang="it-IT"/>
                    </a:p>
                  </a:txBody>
                  <a:tcPr/>
                </a:tc>
                <a:tc>
                  <a:txBody>
                    <a:bodyPr/>
                    <a:lstStyle/>
                    <a:p>
                      <a:pPr algn="l" fontAlgn="b"/>
                      <a:endParaRPr lang="it-IT" sz="11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90500">
                <a:tc gridSpan="2">
                  <a:txBody>
                    <a:bodyPr/>
                    <a:lstStyle/>
                    <a:p>
                      <a:pPr algn="l" fontAlgn="b"/>
                      <a:r>
                        <a:rPr lang="it-IT" sz="1100" b="1" i="0" u="none" strike="noStrike" dirty="0" err="1">
                          <a:solidFill>
                            <a:srgbClr val="000000"/>
                          </a:solidFill>
                          <a:effectLst/>
                          <a:latin typeface="Calibri" panose="020F0502020204030204" pitchFamily="34" charset="0"/>
                        </a:rPr>
                        <a:t>Tab</a:t>
                      </a:r>
                      <a:r>
                        <a:rPr lang="it-IT" sz="1100" b="1" i="0" u="none" strike="noStrike" dirty="0">
                          <a:solidFill>
                            <a:srgbClr val="000000"/>
                          </a:solidFill>
                          <a:effectLst/>
                          <a:latin typeface="Calibri" panose="020F0502020204030204" pitchFamily="34" charset="0"/>
                        </a:rPr>
                        <a:t>. 1 - ACCESSI E UTENTI IN CARICO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66"/>
                    </a:solidFill>
                  </a:tcPr>
                </a:tc>
                <a:tc hMerge="1">
                  <a:txBody>
                    <a:bodyPr/>
                    <a:lstStyle/>
                    <a:p>
                      <a:endParaRPr lang="it-IT"/>
                    </a:p>
                  </a:txBody>
                  <a:tcPr/>
                </a:tc>
                <a:tc>
                  <a:txBody>
                    <a:bodyPr/>
                    <a:lstStyle/>
                    <a:p>
                      <a:pPr algn="l" fontAlgn="b"/>
                      <a:endParaRPr lang="it-IT" sz="11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r>
              <a:tr h="190500">
                <a:tc>
                  <a:txBody>
                    <a:bodyPr/>
                    <a:lstStyle/>
                    <a:p>
                      <a:pPr algn="l" fontAlgn="b"/>
                      <a:r>
                        <a:rPr lang="it-IT" sz="1100" b="1" i="0" u="none" strike="noStrike">
                          <a:solidFill>
                            <a:srgbClr val="000000"/>
                          </a:solidFill>
                          <a:effectLst/>
                          <a:latin typeface="Calibri" panose="020F0502020204030204" pitchFamily="34" charset="0"/>
                        </a:rPr>
                        <a:t>assp unione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it-IT" sz="1100" b="1" i="0" u="none" strike="noStrike">
                          <a:solidFill>
                            <a:srgbClr val="000000"/>
                          </a:solidFill>
                          <a:effectLst/>
                          <a:latin typeface="Calibri" panose="020F0502020204030204" pitchFamily="34" charset="0"/>
                        </a:rPr>
                        <a:t>2020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it-IT" sz="1100" b="1" i="0" u="none" strike="noStrike">
                          <a:solidFill>
                            <a:srgbClr val="000000"/>
                          </a:solidFill>
                          <a:effectLst/>
                          <a:latin typeface="Calibri" panose="020F0502020204030204" pitchFamily="34" charset="0"/>
                        </a:rPr>
                        <a:t>2021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82189">
                <a:tc>
                  <a:txBody>
                    <a:bodyPr/>
                    <a:lstStyle/>
                    <a:p>
                      <a:pPr algn="l" fontAlgn="b"/>
                      <a:r>
                        <a:rPr lang="it-IT" sz="1100" b="0" i="0" u="none" strike="noStrike">
                          <a:solidFill>
                            <a:srgbClr val="000000"/>
                          </a:solidFill>
                          <a:effectLst/>
                          <a:latin typeface="Calibri" panose="020F0502020204030204" pitchFamily="34" charset="0"/>
                        </a:rPr>
                        <a:t>Minori in carico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it-IT" sz="11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r" fontAlgn="b"/>
                      <a:r>
                        <a:rPr lang="it-IT" sz="1100" b="0" i="0" u="none" strike="noStrike">
                          <a:solidFill>
                            <a:srgbClr val="000000"/>
                          </a:solidFill>
                          <a:effectLst/>
                          <a:latin typeface="Calibri" panose="020F0502020204030204" pitchFamily="34" charset="0"/>
                        </a:rPr>
                        <a:t>di cui residenti a Copparo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r" fontAlgn="b"/>
                      <a:r>
                        <a:rPr lang="it-IT" sz="1100" b="0" i="0" u="none" strike="noStrike">
                          <a:solidFill>
                            <a:srgbClr val="000000"/>
                          </a:solidFill>
                          <a:effectLst/>
                          <a:latin typeface="Calibri" panose="020F0502020204030204" pitchFamily="34" charset="0"/>
                        </a:rPr>
                        <a:t>di cui residenti a Riva del Po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r" fontAlgn="b"/>
                      <a:r>
                        <a:rPr lang="it-IT" sz="1100" b="0" i="0" u="none" strike="noStrike">
                          <a:solidFill>
                            <a:srgbClr val="000000"/>
                          </a:solidFill>
                          <a:effectLst/>
                          <a:latin typeface="Calibri" panose="020F0502020204030204" pitchFamily="34" charset="0"/>
                        </a:rPr>
                        <a:t>di cui residenti a Tresignana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it-IT" sz="1100" b="0" i="0" u="none" strike="noStrike">
                          <a:solidFill>
                            <a:srgbClr val="000000"/>
                          </a:solidFill>
                          <a:effectLst/>
                          <a:latin typeface="Calibri" panose="020F0502020204030204" pitchFamily="34" charset="0"/>
                        </a:rPr>
                        <a:t>Nuclei in carico con Minori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r" fontAlgn="b"/>
                      <a:r>
                        <a:rPr lang="it-IT" sz="1100" b="0" i="0" u="none" strike="noStrike">
                          <a:solidFill>
                            <a:srgbClr val="000000"/>
                          </a:solidFill>
                          <a:effectLst/>
                          <a:latin typeface="Calibri" panose="020F0502020204030204" pitchFamily="34" charset="0"/>
                        </a:rPr>
                        <a:t>di cui residenti a Copparo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r" fontAlgn="b"/>
                      <a:r>
                        <a:rPr lang="it-IT" sz="1100" b="0" i="0" u="none" strike="noStrike">
                          <a:solidFill>
                            <a:srgbClr val="000000"/>
                          </a:solidFill>
                          <a:effectLst/>
                          <a:latin typeface="Calibri" panose="020F0502020204030204" pitchFamily="34" charset="0"/>
                        </a:rPr>
                        <a:t>di cui residenti a Riva del Po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r" fontAlgn="b"/>
                      <a:r>
                        <a:rPr lang="it-IT" sz="1100" b="0" i="0" u="none" strike="noStrike">
                          <a:solidFill>
                            <a:srgbClr val="000000"/>
                          </a:solidFill>
                          <a:effectLst/>
                          <a:latin typeface="Calibri" panose="020F0502020204030204" pitchFamily="34" charset="0"/>
                        </a:rPr>
                        <a:t>di cui residenti a Tresignana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1000">
                <a:tc>
                  <a:txBody>
                    <a:bodyPr/>
                    <a:lstStyle/>
                    <a:p>
                      <a:pPr algn="l" fontAlgn="b"/>
                      <a:r>
                        <a:rPr lang="it-IT" sz="1100" b="0" i="0" u="none" strike="noStrike" dirty="0">
                          <a:solidFill>
                            <a:srgbClr val="000000"/>
                          </a:solidFill>
                          <a:effectLst/>
                          <a:latin typeface="Calibri" panose="020F0502020204030204" pitchFamily="34" charset="0"/>
                        </a:rPr>
                        <a:t>Minori in carico extracomunitari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7" name="Tabella 6"/>
          <p:cNvGraphicFramePr>
            <a:graphicFrameLocks noGrp="1"/>
          </p:cNvGraphicFramePr>
          <p:nvPr>
            <p:extLst>
              <p:ext uri="{D42A27DB-BD31-4B8C-83A1-F6EECF244321}">
                <p14:modId xmlns:p14="http://schemas.microsoft.com/office/powerpoint/2010/main" val="462459115"/>
              </p:ext>
            </p:extLst>
          </p:nvPr>
        </p:nvGraphicFramePr>
        <p:xfrm>
          <a:off x="5165295" y="292913"/>
          <a:ext cx="4292600" cy="2286000"/>
        </p:xfrm>
        <a:graphic>
          <a:graphicData uri="http://schemas.openxmlformats.org/drawingml/2006/table">
            <a:tbl>
              <a:tblPr/>
              <a:tblGrid>
                <a:gridCol w="1780634"/>
                <a:gridCol w="1507180"/>
                <a:gridCol w="1004786"/>
              </a:tblGrid>
              <a:tr h="190500">
                <a:tc gridSpan="2">
                  <a:txBody>
                    <a:bodyPr/>
                    <a:lstStyle/>
                    <a:p>
                      <a:pPr algn="l" fontAlgn="b"/>
                      <a:r>
                        <a:rPr lang="it-IT" sz="1100" b="1" i="0" u="none" strike="noStrike">
                          <a:solidFill>
                            <a:srgbClr val="000000"/>
                          </a:solidFill>
                          <a:effectLst/>
                          <a:latin typeface="Calibri" panose="020F0502020204030204" pitchFamily="34" charset="0"/>
                        </a:rPr>
                        <a:t>AREA TRASVERSALE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hMerge="1">
                  <a:txBody>
                    <a:bodyPr/>
                    <a:lstStyle/>
                    <a:p>
                      <a:endParaRPr lang="it-IT"/>
                    </a:p>
                  </a:txBody>
                  <a:tcPr/>
                </a:tc>
                <a:tc>
                  <a:txBody>
                    <a:bodyPr/>
                    <a:lstStyle/>
                    <a:p>
                      <a:pPr algn="l" fontAlgn="b"/>
                      <a:endParaRPr lang="it-IT" sz="11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90500">
                <a:tc gridSpan="2">
                  <a:txBody>
                    <a:bodyPr/>
                    <a:lstStyle/>
                    <a:p>
                      <a:pPr algn="l" fontAlgn="b"/>
                      <a:r>
                        <a:rPr lang="it-IT" sz="1100" b="1" i="0" u="none" strike="noStrike">
                          <a:solidFill>
                            <a:srgbClr val="000000"/>
                          </a:solidFill>
                          <a:effectLst/>
                          <a:latin typeface="Calibri" panose="020F0502020204030204" pitchFamily="34" charset="0"/>
                        </a:rPr>
                        <a:t>Tab. 1 - ACCESSI E UTENTI IN CARICO PUA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hMerge="1">
                  <a:txBody>
                    <a:bodyPr/>
                    <a:lstStyle/>
                    <a:p>
                      <a:endParaRPr lang="it-IT"/>
                    </a:p>
                  </a:txBody>
                  <a:tcPr/>
                </a:tc>
                <a:tc>
                  <a:txBody>
                    <a:bodyPr/>
                    <a:lstStyle/>
                    <a:p>
                      <a:pPr algn="l" fontAlgn="b"/>
                      <a:endParaRPr lang="it-IT" sz="11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r>
              <a:tr h="190500">
                <a:tc>
                  <a:txBody>
                    <a:bodyPr/>
                    <a:lstStyle/>
                    <a:p>
                      <a:pPr algn="l" fontAlgn="b"/>
                      <a:r>
                        <a:rPr lang="it-IT" sz="1100" b="1" i="0" u="none" strike="noStrike">
                          <a:solidFill>
                            <a:srgbClr val="000000"/>
                          </a:solidFill>
                          <a:effectLst/>
                          <a:latin typeface="Calibri" panose="020F0502020204030204" pitchFamily="34" charset="0"/>
                        </a:rPr>
                        <a:t>assp unione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it-IT" sz="1100" b="1" i="0" u="none" strike="noStrike">
                          <a:solidFill>
                            <a:srgbClr val="000000"/>
                          </a:solidFill>
                          <a:effectLst/>
                          <a:latin typeface="Calibri" panose="020F0502020204030204" pitchFamily="34" charset="0"/>
                        </a:rPr>
                        <a:t>2020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it-IT" sz="1100" b="1" i="0" u="none" strike="noStrike">
                          <a:solidFill>
                            <a:srgbClr val="000000"/>
                          </a:solidFill>
                          <a:effectLst/>
                          <a:latin typeface="Calibri" panose="020F0502020204030204" pitchFamily="34" charset="0"/>
                        </a:rPr>
                        <a:t>2021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90500">
                <a:tc>
                  <a:txBody>
                    <a:bodyPr/>
                    <a:lstStyle/>
                    <a:p>
                      <a:pPr algn="l" fontAlgn="b"/>
                      <a:r>
                        <a:rPr lang="it-IT" sz="1100" b="0" i="0" u="none" strike="noStrike">
                          <a:solidFill>
                            <a:srgbClr val="000000"/>
                          </a:solidFill>
                          <a:effectLst/>
                          <a:latin typeface="Calibri" panose="020F0502020204030204" pitchFamily="34" charset="0"/>
                        </a:rPr>
                        <a:t>N. Accessi al PUA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r" fontAlgn="b"/>
                      <a:r>
                        <a:rPr lang="it-IT" sz="1100" b="0" i="0" u="none" strike="noStrike">
                          <a:solidFill>
                            <a:srgbClr val="000000"/>
                          </a:solidFill>
                          <a:effectLst/>
                          <a:latin typeface="Calibri" panose="020F0502020204030204" pitchFamily="34" charset="0"/>
                        </a:rPr>
                        <a:t>di cui residenti a Copparo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r" fontAlgn="b"/>
                      <a:r>
                        <a:rPr lang="it-IT" sz="1100" b="0" i="0" u="none" strike="noStrike">
                          <a:solidFill>
                            <a:srgbClr val="000000"/>
                          </a:solidFill>
                          <a:effectLst/>
                          <a:latin typeface="Calibri" panose="020F0502020204030204" pitchFamily="34" charset="0"/>
                        </a:rPr>
                        <a:t>di cui residenti a Riva del Po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r" fontAlgn="b"/>
                      <a:r>
                        <a:rPr lang="it-IT" sz="1100" b="0" i="0" u="none" strike="noStrike">
                          <a:solidFill>
                            <a:srgbClr val="000000"/>
                          </a:solidFill>
                          <a:effectLst/>
                          <a:latin typeface="Calibri" panose="020F0502020204030204" pitchFamily="34" charset="0"/>
                        </a:rPr>
                        <a:t>di cui residenti a Tresignana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it-IT" sz="1100" b="0" i="0" u="none" strike="noStrike">
                          <a:solidFill>
                            <a:srgbClr val="000000"/>
                          </a:solidFill>
                          <a:effectLst/>
                          <a:latin typeface="Calibri" panose="020F0502020204030204" pitchFamily="34" charset="0"/>
                        </a:rPr>
                        <a:t>di cui dell'AREA MINORI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r" fontAlgn="b"/>
                      <a:r>
                        <a:rPr lang="it-IT" sz="1100" b="0" i="0" u="none" strike="noStrike">
                          <a:solidFill>
                            <a:srgbClr val="000000"/>
                          </a:solidFill>
                          <a:effectLst/>
                          <a:latin typeface="Calibri" panose="020F0502020204030204" pitchFamily="34" charset="0"/>
                        </a:rPr>
                        <a:t>di cui dell'AREA ANZIANI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r" fontAlgn="b"/>
                      <a:r>
                        <a:rPr lang="it-IT" sz="1100" b="0" i="0" u="none" strike="noStrike">
                          <a:solidFill>
                            <a:srgbClr val="000000"/>
                          </a:solidFill>
                          <a:effectLst/>
                          <a:latin typeface="Calibri" panose="020F0502020204030204" pitchFamily="34" charset="0"/>
                        </a:rPr>
                        <a:t>di cui dell'AREA DISABILI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r" fontAlgn="b"/>
                      <a:r>
                        <a:rPr lang="it-IT" sz="1100" b="0" i="0" u="none" strike="noStrike">
                          <a:solidFill>
                            <a:srgbClr val="000000"/>
                          </a:solidFill>
                          <a:effectLst/>
                          <a:latin typeface="Calibri" panose="020F0502020204030204" pitchFamily="34" charset="0"/>
                        </a:rPr>
                        <a:t>di cui dell'AREA ADULTI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9" name="Tabella 8"/>
          <p:cNvGraphicFramePr>
            <a:graphicFrameLocks noGrp="1"/>
          </p:cNvGraphicFramePr>
          <p:nvPr>
            <p:extLst>
              <p:ext uri="{D42A27DB-BD31-4B8C-83A1-F6EECF244321}">
                <p14:modId xmlns:p14="http://schemas.microsoft.com/office/powerpoint/2010/main" val="1379156668"/>
              </p:ext>
            </p:extLst>
          </p:nvPr>
        </p:nvGraphicFramePr>
        <p:xfrm>
          <a:off x="530560" y="3772866"/>
          <a:ext cx="6070600" cy="1714500"/>
        </p:xfrm>
        <a:graphic>
          <a:graphicData uri="http://schemas.openxmlformats.org/drawingml/2006/table">
            <a:tbl>
              <a:tblPr/>
              <a:tblGrid>
                <a:gridCol w="3708400"/>
                <a:gridCol w="1181100"/>
                <a:gridCol w="1181100"/>
              </a:tblGrid>
              <a:tr h="190500">
                <a:tc>
                  <a:txBody>
                    <a:bodyPr/>
                    <a:lstStyle/>
                    <a:p>
                      <a:pPr algn="l" fontAlgn="b"/>
                      <a:r>
                        <a:rPr lang="it-IT" sz="1100" b="1" i="0" u="none" strike="noStrike">
                          <a:solidFill>
                            <a:srgbClr val="FFFFFF"/>
                          </a:solidFill>
                          <a:effectLst/>
                          <a:latin typeface="Calibri" panose="020F0502020204030204" pitchFamily="34" charset="0"/>
                        </a:rPr>
                        <a:t>AREA ADULTI E DISABILI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FF"/>
                    </a:solidFill>
                  </a:tcPr>
                </a:tc>
                <a:tc>
                  <a:txBody>
                    <a:bodyPr/>
                    <a:lstStyle/>
                    <a:p>
                      <a:pPr algn="l" fontAlgn="b"/>
                      <a:endParaRPr lang="it-IT" sz="11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90500">
                <a:tc>
                  <a:txBody>
                    <a:bodyPr/>
                    <a:lstStyle/>
                    <a:p>
                      <a:pPr algn="l" fontAlgn="b"/>
                      <a:r>
                        <a:rPr lang="it-IT" sz="1100" b="1" i="0" u="none" strike="noStrike">
                          <a:solidFill>
                            <a:srgbClr val="FFFFFF"/>
                          </a:solidFill>
                          <a:effectLst/>
                          <a:latin typeface="Calibri" panose="020F0502020204030204" pitchFamily="34" charset="0"/>
                        </a:rPr>
                        <a:t>Tab. 1 - UTENTI IN CARICO AL SERVIZIO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FF"/>
                    </a:solidFill>
                  </a:tcPr>
                </a:tc>
                <a:tc>
                  <a:txBody>
                    <a:bodyPr/>
                    <a:lstStyle/>
                    <a:p>
                      <a:pPr algn="l" fontAlgn="b"/>
                      <a:endParaRPr lang="it-IT" sz="11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190500">
                <a:tc>
                  <a:txBody>
                    <a:bodyPr/>
                    <a:lstStyle/>
                    <a:p>
                      <a:pPr algn="l" fontAlgn="b"/>
                      <a:r>
                        <a:rPr lang="it-IT" sz="1100" b="1" i="0" u="none" strike="noStrike">
                          <a:solidFill>
                            <a:srgbClr val="000000"/>
                          </a:solidFill>
                          <a:effectLst/>
                          <a:latin typeface="Calibri" panose="020F0502020204030204" pitchFamily="34" charset="0"/>
                        </a:rPr>
                        <a:t>ASSP Unione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ctr" fontAlgn="b"/>
                      <a:r>
                        <a:rPr lang="it-IT" sz="1100" b="1" i="0" u="none" strike="noStrike">
                          <a:solidFill>
                            <a:srgbClr val="000000"/>
                          </a:solidFill>
                          <a:effectLst/>
                          <a:latin typeface="Calibri" panose="020F0502020204030204" pitchFamily="34" charset="0"/>
                        </a:rPr>
                        <a:t>2020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ctr" fontAlgn="b"/>
                      <a:r>
                        <a:rPr lang="it-IT" sz="1100" b="1" i="0" u="none" strike="noStrike">
                          <a:solidFill>
                            <a:srgbClr val="000000"/>
                          </a:solidFill>
                          <a:effectLst/>
                          <a:latin typeface="Calibri" panose="020F0502020204030204" pitchFamily="34" charset="0"/>
                        </a:rPr>
                        <a:t>2021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r>
              <a:tr h="190500">
                <a:tc>
                  <a:txBody>
                    <a:bodyPr/>
                    <a:lstStyle/>
                    <a:p>
                      <a:pPr algn="l" fontAlgn="b"/>
                      <a:r>
                        <a:rPr lang="it-IT" sz="1100" b="0" i="0" u="none" strike="noStrike">
                          <a:solidFill>
                            <a:srgbClr val="000000"/>
                          </a:solidFill>
                          <a:effectLst/>
                          <a:latin typeface="Calibri" panose="020F0502020204030204" pitchFamily="34" charset="0"/>
                        </a:rPr>
                        <a:t>Totale Utenti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it-IT" sz="1100" b="1" i="0" u="none" strike="noStrike">
                          <a:solidFill>
                            <a:srgbClr val="000000"/>
                          </a:solidFill>
                          <a:effectLst/>
                          <a:latin typeface="Calibri" panose="020F0502020204030204" pitchFamily="34" charset="0"/>
                        </a:rPr>
                        <a:t>Area di intervento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b"/>
                      <a:r>
                        <a:rPr lang="it-IT" sz="1100" b="1"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b"/>
                      <a:r>
                        <a:rPr lang="it-IT" sz="1100" b="1"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190500">
                <a:tc>
                  <a:txBody>
                    <a:bodyPr/>
                    <a:lstStyle/>
                    <a:p>
                      <a:pPr algn="l" fontAlgn="b"/>
                      <a:r>
                        <a:rPr lang="it-IT" sz="1100" b="0" i="0" u="none" strike="noStrike">
                          <a:solidFill>
                            <a:srgbClr val="000000"/>
                          </a:solidFill>
                          <a:effectLst/>
                          <a:latin typeface="Calibri" panose="020F0502020204030204" pitchFamily="34" charset="0"/>
                        </a:rPr>
                        <a:t>N. Utenti Disagio</a:t>
                      </a:r>
                    </a:p>
                  </a:txBody>
                  <a:tcPr marL="85725"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it-IT" sz="1100" b="0" i="0" u="none" strike="noStrike">
                          <a:solidFill>
                            <a:srgbClr val="000000"/>
                          </a:solidFill>
                          <a:effectLst/>
                          <a:latin typeface="Calibri" panose="020F0502020204030204" pitchFamily="34" charset="0"/>
                        </a:rPr>
                        <a:t>di cui Utenti extracomunitari</a:t>
                      </a:r>
                    </a:p>
                  </a:txBody>
                  <a:tcPr marL="85725"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it-IT" sz="1100" b="0" i="0" u="none" strike="noStrike">
                          <a:solidFill>
                            <a:srgbClr val="000000"/>
                          </a:solidFill>
                          <a:effectLst/>
                          <a:latin typeface="Calibri" panose="020F0502020204030204" pitchFamily="34" charset="0"/>
                        </a:rPr>
                        <a:t>N. Utenti Disabilità</a:t>
                      </a:r>
                    </a:p>
                  </a:txBody>
                  <a:tcPr marL="85725"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it-IT" sz="1100" b="0" i="0" u="none" strike="noStrike">
                          <a:solidFill>
                            <a:srgbClr val="000000"/>
                          </a:solidFill>
                          <a:effectLst/>
                          <a:latin typeface="Calibri" panose="020F0502020204030204" pitchFamily="34" charset="0"/>
                        </a:rPr>
                        <a:t>di cui Utenti extracomunitari</a:t>
                      </a:r>
                    </a:p>
                  </a:txBody>
                  <a:tcPr marL="85725"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0" name="Tabella 9"/>
          <p:cNvGraphicFramePr>
            <a:graphicFrameLocks noGrp="1"/>
          </p:cNvGraphicFramePr>
          <p:nvPr>
            <p:extLst>
              <p:ext uri="{D42A27DB-BD31-4B8C-83A1-F6EECF244321}">
                <p14:modId xmlns:p14="http://schemas.microsoft.com/office/powerpoint/2010/main" val="2371523921"/>
              </p:ext>
            </p:extLst>
          </p:nvPr>
        </p:nvGraphicFramePr>
        <p:xfrm>
          <a:off x="5333149" y="2820366"/>
          <a:ext cx="4419599" cy="952500"/>
        </p:xfrm>
        <a:graphic>
          <a:graphicData uri="http://schemas.openxmlformats.org/drawingml/2006/table">
            <a:tbl>
              <a:tblPr/>
              <a:tblGrid>
                <a:gridCol w="1775449"/>
                <a:gridCol w="1322075"/>
                <a:gridCol w="1322075"/>
              </a:tblGrid>
              <a:tr h="190500">
                <a:tc>
                  <a:txBody>
                    <a:bodyPr/>
                    <a:lstStyle/>
                    <a:p>
                      <a:pPr algn="l" fontAlgn="b"/>
                      <a:r>
                        <a:rPr lang="it-IT" sz="1100" b="1" i="0" u="none" strike="noStrike">
                          <a:solidFill>
                            <a:srgbClr val="000000"/>
                          </a:solidFill>
                          <a:effectLst/>
                          <a:latin typeface="Calibri" panose="020F0502020204030204" pitchFamily="34" charset="0"/>
                        </a:rPr>
                        <a:t>AREA ANZIANI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endParaRPr lang="it-IT" sz="11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381000">
                <a:tc>
                  <a:txBody>
                    <a:bodyPr/>
                    <a:lstStyle/>
                    <a:p>
                      <a:pPr algn="l" fontAlgn="b"/>
                      <a:r>
                        <a:rPr lang="it-IT" sz="1100" b="1" i="0" u="none" strike="noStrike">
                          <a:solidFill>
                            <a:srgbClr val="000000"/>
                          </a:solidFill>
                          <a:effectLst/>
                          <a:latin typeface="Calibri" panose="020F0502020204030204" pitchFamily="34" charset="0"/>
                        </a:rPr>
                        <a:t>Tab. 1 - UTENTI IN CARICO AL SERVIZIO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it-IT" sz="1100" b="1"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it-IT" sz="11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r>
              <a:tr h="190500">
                <a:tc>
                  <a:txBody>
                    <a:bodyPr/>
                    <a:lstStyle/>
                    <a:p>
                      <a:pPr algn="l" fontAlgn="b"/>
                      <a:r>
                        <a:rPr lang="it-IT" sz="1100" b="1" i="0" u="none" strike="noStrike">
                          <a:solidFill>
                            <a:srgbClr val="000000"/>
                          </a:solidFill>
                          <a:effectLst/>
                          <a:latin typeface="Calibri" panose="020F0502020204030204" pitchFamily="34" charset="0"/>
                        </a:rPr>
                        <a:t> ASSP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c>
                  <a:txBody>
                    <a:bodyPr/>
                    <a:lstStyle/>
                    <a:p>
                      <a:pPr algn="ctr" fontAlgn="b"/>
                      <a:r>
                        <a:rPr lang="it-IT" sz="1100" b="1" i="0" u="none" strike="noStrike">
                          <a:solidFill>
                            <a:srgbClr val="000000"/>
                          </a:solidFill>
                          <a:effectLst/>
                          <a:latin typeface="Calibri" panose="020F0502020204030204" pitchFamily="34" charset="0"/>
                        </a:rPr>
                        <a:t>2020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c>
                  <a:txBody>
                    <a:bodyPr/>
                    <a:lstStyle/>
                    <a:p>
                      <a:pPr algn="ctr" fontAlgn="b"/>
                      <a:r>
                        <a:rPr lang="it-IT" sz="1100" b="1" i="0" u="none" strike="noStrike">
                          <a:solidFill>
                            <a:srgbClr val="000000"/>
                          </a:solidFill>
                          <a:effectLst/>
                          <a:latin typeface="Calibri" panose="020F0502020204030204" pitchFamily="34" charset="0"/>
                        </a:rPr>
                        <a:t>2021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r>
              <a:tr h="190500">
                <a:tc>
                  <a:txBody>
                    <a:bodyPr/>
                    <a:lstStyle/>
                    <a:p>
                      <a:pPr algn="l" fontAlgn="b"/>
                      <a:r>
                        <a:rPr lang="it-IT" sz="1100" b="0" i="0" u="none" strike="noStrike">
                          <a:solidFill>
                            <a:srgbClr val="000000"/>
                          </a:solidFill>
                          <a:effectLst/>
                          <a:latin typeface="Calibri" panose="020F0502020204030204" pitchFamily="34" charset="0"/>
                        </a:rPr>
                        <a:t>Totale utenti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
        <p:nvSpPr>
          <p:cNvPr id="11" name="CasellaDiTesto 10"/>
          <p:cNvSpPr txBox="1"/>
          <p:nvPr/>
        </p:nvSpPr>
        <p:spPr>
          <a:xfrm>
            <a:off x="9886063" y="6037155"/>
            <a:ext cx="2678806" cy="369332"/>
          </a:xfrm>
          <a:prstGeom prst="rect">
            <a:avLst/>
          </a:prstGeom>
          <a:noFill/>
        </p:spPr>
        <p:txBody>
          <a:bodyPr wrap="square" rtlCol="0">
            <a:spAutoFit/>
          </a:bodyPr>
          <a:lstStyle/>
          <a:p>
            <a:r>
              <a:rPr lang="it-IT" dirty="0" smtClean="0"/>
              <a:t>IL VICARIO ASSP</a:t>
            </a:r>
            <a:endParaRPr lang="it-IT" dirty="0"/>
          </a:p>
        </p:txBody>
      </p:sp>
      <p:pic>
        <p:nvPicPr>
          <p:cNvPr id="12" name="Picture 1"/>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74002" y="221122"/>
            <a:ext cx="2590800" cy="45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479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randombar(horizontal)">
                                      <p:cBhvr>
                                        <p:cTn id="17" dur="500"/>
                                        <p:tgtEl>
                                          <p:spTgt spid="10"/>
                                        </p:tgtEl>
                                      </p:cBhvr>
                                    </p:animEffect>
                                  </p:childTnLst>
                                </p:cTn>
                              </p:par>
                              <p:par>
                                <p:cTn id="18" presetID="14" presetClass="entr" presetSubtype="10" fill="hold"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randombar(horizontal)">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346</TotalTime>
  <Words>733</Words>
  <Application>Microsoft Office PowerPoint</Application>
  <PresentationFormat>Widescreen</PresentationFormat>
  <Paragraphs>192</Paragraphs>
  <Slides>13</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13</vt:i4>
      </vt:variant>
    </vt:vector>
  </HeadingPairs>
  <TitlesOfParts>
    <vt:vector size="19" baseType="lpstr">
      <vt:lpstr>Arial</vt:lpstr>
      <vt:lpstr>Calibri</vt:lpstr>
      <vt:lpstr>Trebuchet MS</vt:lpstr>
      <vt:lpstr>Wingdings</vt:lpstr>
      <vt:lpstr>Wingdings 3</vt:lpstr>
      <vt:lpstr>Sfaccettatura</vt:lpstr>
      <vt:lpstr>II° Incontro Bilancio Sociale ASSP</vt:lpstr>
      <vt:lpstr>Come ci siamo lasciati……………</vt:lpstr>
      <vt:lpstr>PROPOSTE N. 1</vt:lpstr>
      <vt:lpstr>PROPOSTE N. 2</vt:lpstr>
      <vt:lpstr>……IN QUESTI MESI E’ STATO POI FATTO UN LAVORO MOLTO IMPORTANTE DA PARTE DI TUTTI VOI  ASSIEME ALLE COORDINATRICI DI AREA, VISTA LA SCADENZA DEL BILANCIO CONSUNTIVO ASSP 2020,  CHE HA PORTATO A NOTEVOLI RISULTATI…………………..</vt:lpstr>
      <vt:lpstr>Presentazione standard di PowerPoint</vt:lpstr>
      <vt:lpstr>Presentazione standard di PowerPoint</vt:lpstr>
      <vt:lpstr>Presentazione standard di PowerPoint</vt:lpstr>
      <vt:lpstr>Presentazione standard di PowerPoint</vt:lpstr>
      <vt:lpstr>Presentazione standard di PowerPoint</vt:lpstr>
      <vt:lpstr>ALTRE RICERCHE E SONDAGGI</vt:lpstr>
      <vt:lpstr>Per finire………………………………</vt:lpstr>
      <vt:lpstr>GRAZIE A TUTTI DELLA PARTECIPAZIONE  E BUON LAVORO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Incontro Plenaria Bilancio socialE</dc:title>
  <dc:creator>Marcella Marani</dc:creator>
  <cp:lastModifiedBy>Marcella Marani</cp:lastModifiedBy>
  <cp:revision>52</cp:revision>
  <cp:lastPrinted>2020-12-01T16:28:42Z</cp:lastPrinted>
  <dcterms:created xsi:type="dcterms:W3CDTF">2020-11-28T16:55:26Z</dcterms:created>
  <dcterms:modified xsi:type="dcterms:W3CDTF">2021-06-17T00:29:57Z</dcterms:modified>
</cp:coreProperties>
</file>